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5197" r:id="rId1"/>
    <p:sldMasterId id="2147485265" r:id="rId2"/>
  </p:sldMasterIdLst>
  <p:notesMasterIdLst>
    <p:notesMasterId r:id="rId83"/>
  </p:notesMasterIdLst>
  <p:handoutMasterIdLst>
    <p:handoutMasterId r:id="rId84"/>
  </p:handoutMasterIdLst>
  <p:sldIdLst>
    <p:sldId id="256" r:id="rId3"/>
    <p:sldId id="257" r:id="rId4"/>
    <p:sldId id="264" r:id="rId5"/>
    <p:sldId id="269" r:id="rId6"/>
    <p:sldId id="268" r:id="rId7"/>
    <p:sldId id="337" r:id="rId8"/>
    <p:sldId id="346" r:id="rId9"/>
    <p:sldId id="347" r:id="rId10"/>
    <p:sldId id="403" r:id="rId11"/>
    <p:sldId id="345" r:id="rId12"/>
    <p:sldId id="349" r:id="rId13"/>
    <p:sldId id="348" r:id="rId14"/>
    <p:sldId id="350" r:id="rId15"/>
    <p:sldId id="277" r:id="rId16"/>
    <p:sldId id="283" r:id="rId17"/>
    <p:sldId id="280" r:id="rId18"/>
    <p:sldId id="336" r:id="rId19"/>
    <p:sldId id="334" r:id="rId20"/>
    <p:sldId id="281" r:id="rId21"/>
    <p:sldId id="272" r:id="rId22"/>
    <p:sldId id="284" r:id="rId23"/>
    <p:sldId id="275" r:id="rId24"/>
    <p:sldId id="285" r:id="rId25"/>
    <p:sldId id="327" r:id="rId26"/>
    <p:sldId id="307" r:id="rId27"/>
    <p:sldId id="424" r:id="rId28"/>
    <p:sldId id="425" r:id="rId29"/>
    <p:sldId id="308" r:id="rId30"/>
    <p:sldId id="309" r:id="rId31"/>
    <p:sldId id="310" r:id="rId32"/>
    <p:sldId id="311" r:id="rId33"/>
    <p:sldId id="312" r:id="rId34"/>
    <p:sldId id="374" r:id="rId35"/>
    <p:sldId id="372" r:id="rId36"/>
    <p:sldId id="373" r:id="rId37"/>
    <p:sldId id="375" r:id="rId38"/>
    <p:sldId id="316" r:id="rId39"/>
    <p:sldId id="313" r:id="rId40"/>
    <p:sldId id="303" r:id="rId41"/>
    <p:sldId id="304" r:id="rId42"/>
    <p:sldId id="315" r:id="rId43"/>
    <p:sldId id="368" r:id="rId44"/>
    <p:sldId id="400" r:id="rId45"/>
    <p:sldId id="401" r:id="rId46"/>
    <p:sldId id="402" r:id="rId47"/>
    <p:sldId id="328" r:id="rId48"/>
    <p:sldId id="376" r:id="rId49"/>
    <p:sldId id="377" r:id="rId50"/>
    <p:sldId id="332" r:id="rId51"/>
    <p:sldId id="384" r:id="rId52"/>
    <p:sldId id="330" r:id="rId53"/>
    <p:sldId id="379" r:id="rId54"/>
    <p:sldId id="381" r:id="rId55"/>
    <p:sldId id="382" r:id="rId56"/>
    <p:sldId id="383" r:id="rId57"/>
    <p:sldId id="399" r:id="rId58"/>
    <p:sldId id="331" r:id="rId59"/>
    <p:sldId id="385" r:id="rId60"/>
    <p:sldId id="386" r:id="rId61"/>
    <p:sldId id="387" r:id="rId62"/>
    <p:sldId id="388" r:id="rId63"/>
    <p:sldId id="414" r:id="rId64"/>
    <p:sldId id="413" r:id="rId65"/>
    <p:sldId id="389" r:id="rId66"/>
    <p:sldId id="423" r:id="rId67"/>
    <p:sldId id="398" r:id="rId68"/>
    <p:sldId id="395" r:id="rId69"/>
    <p:sldId id="320" r:id="rId70"/>
    <p:sldId id="322" r:id="rId71"/>
    <p:sldId id="323" r:id="rId72"/>
    <p:sldId id="305" r:id="rId73"/>
    <p:sldId id="324" r:id="rId74"/>
    <p:sldId id="325" r:id="rId75"/>
    <p:sldId id="326" r:id="rId76"/>
    <p:sldId id="393" r:id="rId77"/>
    <p:sldId id="426" r:id="rId78"/>
    <p:sldId id="427" r:id="rId79"/>
    <p:sldId id="415" r:id="rId80"/>
    <p:sldId id="266" r:id="rId81"/>
    <p:sldId id="265" r:id="rId82"/>
  </p:sldIdLst>
  <p:sldSz cx="9144000" cy="6858000" type="screen4x3"/>
  <p:notesSz cx="6858000" cy="9144000"/>
  <p:defaultTextStyle>
    <a:defPPr>
      <a:defRPr lang="en-NZ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CC"/>
    <a:srgbClr val="425166"/>
    <a:srgbClr val="09C4FF"/>
    <a:srgbClr val="000066"/>
    <a:srgbClr val="00BD12"/>
    <a:srgbClr val="8497B0"/>
    <a:srgbClr val="00789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19" autoAdjust="0"/>
    <p:restoredTop sz="95512" autoAdjust="0"/>
  </p:normalViewPr>
  <p:slideViewPr>
    <p:cSldViewPr snapToGrid="0" snapToObjects="1">
      <p:cViewPr varScale="1">
        <p:scale>
          <a:sx n="75" d="100"/>
          <a:sy n="75" d="100"/>
        </p:scale>
        <p:origin x="1186" y="67"/>
      </p:cViewPr>
      <p:guideLst/>
    </p:cSldViewPr>
  </p:slideViewPr>
  <p:outlineViewPr>
    <p:cViewPr>
      <p:scale>
        <a:sx n="33" d="100"/>
        <a:sy n="33" d="100"/>
      </p:scale>
      <p:origin x="0" y="-12915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handoutMaster" Target="handoutMasters/handoutMaster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theme" Target="theme/theme1.xml"/><Relationship Id="rId61" Type="http://schemas.openxmlformats.org/officeDocument/2006/relationships/slide" Target="slides/slide59.xml"/><Relationship Id="rId82" Type="http://schemas.openxmlformats.org/officeDocument/2006/relationships/slide" Target="slides/slide8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C4A7AD-7A76-4AD3-A794-91C3D5100D1F}" type="doc">
      <dgm:prSet loTypeId="urn:microsoft.com/office/officeart/2005/8/layout/pyramid4" loCatId="pyramid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4E5B369-7733-4106-8015-E45D759799FA}">
      <dgm:prSet phldrT="[Text]" custT="1"/>
      <dgm:spPr>
        <a:xfrm>
          <a:off x="3578422" y="25307"/>
          <a:ext cx="1670284" cy="1670284"/>
        </a:xfrm>
        <a:solidFill>
          <a:srgbClr val="009BCC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 sz="18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C4E73E23-A42E-4B80-9F43-0CC24D6F4583}" type="parTrans" cxnId="{BDC1E9F3-0EEB-42F3-84F3-6C593FEABCE1}">
      <dgm:prSet/>
      <dgm:spPr/>
      <dgm:t>
        <a:bodyPr/>
        <a:lstStyle/>
        <a:p>
          <a:endParaRPr lang="en-US" sz="1800"/>
        </a:p>
      </dgm:t>
    </dgm:pt>
    <dgm:pt modelId="{C085C5FD-4C5D-4590-AA5D-4BDC7BD392DD}" type="sibTrans" cxnId="{BDC1E9F3-0EEB-42F3-84F3-6C593FEABCE1}">
      <dgm:prSet/>
      <dgm:spPr/>
      <dgm:t>
        <a:bodyPr/>
        <a:lstStyle/>
        <a:p>
          <a:endParaRPr lang="en-US" sz="1800"/>
        </a:p>
      </dgm:t>
    </dgm:pt>
    <dgm:pt modelId="{8BE7648D-D840-42D0-A2BF-933C2DE97FF5}">
      <dgm:prSet phldrT="[Text]" custT="1"/>
      <dgm:spPr>
        <a:xfrm rot="10800000">
          <a:off x="3578422" y="1695591"/>
          <a:ext cx="1670284" cy="1670284"/>
        </a:xfrm>
        <a:solidFill>
          <a:schemeClr val="bg2">
            <a:lumMod val="5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 sz="105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F86D1C2A-73A1-4709-8D04-68E3B9CAA04E}" type="parTrans" cxnId="{5AE3EE73-C07D-4037-9973-18BD26BEC6D0}">
      <dgm:prSet/>
      <dgm:spPr/>
      <dgm:t>
        <a:bodyPr/>
        <a:lstStyle/>
        <a:p>
          <a:endParaRPr lang="en-US" sz="1800"/>
        </a:p>
      </dgm:t>
    </dgm:pt>
    <dgm:pt modelId="{5929C5F1-CD86-4913-993A-0F86F09B58C4}" type="sibTrans" cxnId="{5AE3EE73-C07D-4037-9973-18BD26BEC6D0}">
      <dgm:prSet/>
      <dgm:spPr/>
      <dgm:t>
        <a:bodyPr/>
        <a:lstStyle/>
        <a:p>
          <a:endParaRPr lang="en-US" sz="1800"/>
        </a:p>
      </dgm:t>
    </dgm:pt>
    <dgm:pt modelId="{6A33757D-1EC9-4D10-8382-061C1BA7A5C6}">
      <dgm:prSet phldrT="[Text]" custT="1"/>
      <dgm:spPr>
        <a:xfrm>
          <a:off x="1908138" y="3365875"/>
          <a:ext cx="1670284" cy="1670284"/>
        </a:xfrm>
        <a:solidFill>
          <a:srgbClr val="92D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 sz="1000" dirty="0">
            <a:solidFill>
              <a:srgbClr val="92D050"/>
            </a:solidFill>
            <a:latin typeface="Arial"/>
            <a:ea typeface="+mn-ea"/>
            <a:cs typeface="+mn-cs"/>
          </a:endParaRPr>
        </a:p>
      </dgm:t>
    </dgm:pt>
    <dgm:pt modelId="{D43346D6-EB9A-43E0-93C2-29985C025B85}" type="parTrans" cxnId="{AE6C3703-3A7C-4A98-BBB2-85C1FF811930}">
      <dgm:prSet/>
      <dgm:spPr/>
      <dgm:t>
        <a:bodyPr/>
        <a:lstStyle/>
        <a:p>
          <a:endParaRPr lang="en-US" sz="1800"/>
        </a:p>
      </dgm:t>
    </dgm:pt>
    <dgm:pt modelId="{E57C5B6B-8B29-48A2-82EA-E4439DE1E1D4}" type="sibTrans" cxnId="{AE6C3703-3A7C-4A98-BBB2-85C1FF811930}">
      <dgm:prSet/>
      <dgm:spPr/>
      <dgm:t>
        <a:bodyPr/>
        <a:lstStyle/>
        <a:p>
          <a:endParaRPr lang="en-US" sz="1800"/>
        </a:p>
      </dgm:t>
    </dgm:pt>
    <dgm:pt modelId="{3F1107C1-5B41-490B-9513-7DC8BC49B1BF}">
      <dgm:prSet phldrT="[Text]" custT="1"/>
      <dgm:spPr>
        <a:xfrm rot="10800000">
          <a:off x="2743280" y="3365875"/>
          <a:ext cx="1670284" cy="1670284"/>
        </a:xfrm>
        <a:solidFill>
          <a:srgbClr val="92D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 sz="1200" dirty="0">
            <a:solidFill>
              <a:srgbClr val="92D050"/>
            </a:solidFill>
            <a:latin typeface="Arial"/>
            <a:ea typeface="+mn-ea"/>
            <a:cs typeface="+mn-cs"/>
          </a:endParaRPr>
        </a:p>
      </dgm:t>
    </dgm:pt>
    <dgm:pt modelId="{AF7B0AA5-30EB-41E3-99B6-CE9017124B48}" type="parTrans" cxnId="{8C359871-7122-4476-93CE-76FE1A3F49AF}">
      <dgm:prSet/>
      <dgm:spPr/>
      <dgm:t>
        <a:bodyPr/>
        <a:lstStyle/>
        <a:p>
          <a:endParaRPr lang="en-US" sz="1800"/>
        </a:p>
      </dgm:t>
    </dgm:pt>
    <dgm:pt modelId="{0AEDC15B-B341-4D82-8769-10699CAC6EE8}" type="sibTrans" cxnId="{8C359871-7122-4476-93CE-76FE1A3F49AF}">
      <dgm:prSet/>
      <dgm:spPr/>
      <dgm:t>
        <a:bodyPr/>
        <a:lstStyle/>
        <a:p>
          <a:endParaRPr lang="en-US" sz="1800"/>
        </a:p>
      </dgm:t>
    </dgm:pt>
    <dgm:pt modelId="{82B35D9F-F6C1-4623-B2EC-FE3626B5D829}">
      <dgm:prSet phldrT="[Text]" custT="1"/>
      <dgm:spPr>
        <a:xfrm>
          <a:off x="3578422" y="3365875"/>
          <a:ext cx="1670284" cy="1670284"/>
        </a:xfrm>
        <a:solidFill>
          <a:srgbClr val="92D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 sz="950" b="0" dirty="0">
            <a:solidFill>
              <a:srgbClr val="92D050"/>
            </a:solidFill>
            <a:latin typeface="Arial"/>
            <a:ea typeface="+mn-ea"/>
            <a:cs typeface="+mn-cs"/>
          </a:endParaRPr>
        </a:p>
      </dgm:t>
    </dgm:pt>
    <dgm:pt modelId="{442E746F-E76F-4474-8713-AE0834B34A9D}" type="parTrans" cxnId="{FE96F00B-6636-4A7A-9FEE-E29EA88456A8}">
      <dgm:prSet/>
      <dgm:spPr/>
      <dgm:t>
        <a:bodyPr/>
        <a:lstStyle/>
        <a:p>
          <a:endParaRPr lang="en-US" sz="1800"/>
        </a:p>
      </dgm:t>
    </dgm:pt>
    <dgm:pt modelId="{1C940141-9525-4C2E-AFA6-3E4D40EFB27E}" type="sibTrans" cxnId="{FE96F00B-6636-4A7A-9FEE-E29EA88456A8}">
      <dgm:prSet/>
      <dgm:spPr/>
      <dgm:t>
        <a:bodyPr/>
        <a:lstStyle/>
        <a:p>
          <a:endParaRPr lang="en-US" sz="1800"/>
        </a:p>
      </dgm:t>
    </dgm:pt>
    <dgm:pt modelId="{B7937E8A-8273-409C-A15F-62095307B9DC}">
      <dgm:prSet phldrT="[Text]" custT="1"/>
      <dgm:spPr>
        <a:xfrm rot="10800000">
          <a:off x="4413564" y="3365875"/>
          <a:ext cx="1670284" cy="1670284"/>
        </a:xfrm>
        <a:solidFill>
          <a:srgbClr val="92D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 sz="1200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gm:t>
    </dgm:pt>
    <dgm:pt modelId="{937DEC7E-CBA6-4C52-B6F7-E6041C08E1D8}" type="parTrans" cxnId="{CF88C89B-4F3B-423F-AB30-1A04B471BDC9}">
      <dgm:prSet/>
      <dgm:spPr/>
      <dgm:t>
        <a:bodyPr/>
        <a:lstStyle/>
        <a:p>
          <a:endParaRPr lang="en-US" sz="1800"/>
        </a:p>
      </dgm:t>
    </dgm:pt>
    <dgm:pt modelId="{0AD61A35-551A-42E5-8081-37AA82299771}" type="sibTrans" cxnId="{CF88C89B-4F3B-423F-AB30-1A04B471BDC9}">
      <dgm:prSet/>
      <dgm:spPr/>
      <dgm:t>
        <a:bodyPr/>
        <a:lstStyle/>
        <a:p>
          <a:endParaRPr lang="en-US" sz="1800"/>
        </a:p>
      </dgm:t>
    </dgm:pt>
    <dgm:pt modelId="{5E7F18D1-B2C8-44B8-BAAD-91BFDE771F3D}">
      <dgm:prSet phldrT="[Text]" custT="1"/>
      <dgm:spPr>
        <a:xfrm>
          <a:off x="5248706" y="3365875"/>
          <a:ext cx="1670284" cy="1670284"/>
        </a:xfrm>
        <a:solidFill>
          <a:srgbClr val="92D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 sz="1000" b="0" dirty="0">
            <a:solidFill>
              <a:srgbClr val="92D050"/>
            </a:solidFill>
            <a:latin typeface="Arial"/>
            <a:ea typeface="+mn-ea"/>
            <a:cs typeface="+mn-cs"/>
          </a:endParaRPr>
        </a:p>
      </dgm:t>
    </dgm:pt>
    <dgm:pt modelId="{43BC3E0E-BEB2-43E5-938E-8A7759733F1C}" type="parTrans" cxnId="{246A6F07-DDDB-415C-9248-69A420D78F1D}">
      <dgm:prSet/>
      <dgm:spPr/>
      <dgm:t>
        <a:bodyPr/>
        <a:lstStyle/>
        <a:p>
          <a:endParaRPr lang="en-US" sz="1800"/>
        </a:p>
      </dgm:t>
    </dgm:pt>
    <dgm:pt modelId="{A4AC1E7B-B472-48D5-B732-3E04859DDE99}" type="sibTrans" cxnId="{246A6F07-DDDB-415C-9248-69A420D78F1D}">
      <dgm:prSet/>
      <dgm:spPr/>
      <dgm:t>
        <a:bodyPr/>
        <a:lstStyle/>
        <a:p>
          <a:endParaRPr lang="en-US" sz="1800"/>
        </a:p>
      </dgm:t>
    </dgm:pt>
    <dgm:pt modelId="{605A5E48-3690-4500-AF74-130FBDB26807}">
      <dgm:prSet phldrT="[Text]" custT="1"/>
      <dgm:spPr>
        <a:xfrm>
          <a:off x="2735012" y="1719610"/>
          <a:ext cx="1686819" cy="1622246"/>
        </a:xfrm>
        <a:solidFill>
          <a:schemeClr val="bg2">
            <a:lumMod val="5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 sz="18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F138CDE6-D3EF-4B54-8C21-FAA9C6C28D80}" type="parTrans" cxnId="{BCA87EC8-B5B9-47E9-A58D-60C0D6DF4319}">
      <dgm:prSet/>
      <dgm:spPr/>
      <dgm:t>
        <a:bodyPr/>
        <a:lstStyle/>
        <a:p>
          <a:endParaRPr lang="en-US"/>
        </a:p>
      </dgm:t>
    </dgm:pt>
    <dgm:pt modelId="{920820BC-DC1E-466E-9EFA-C667A9A37095}" type="sibTrans" cxnId="{BCA87EC8-B5B9-47E9-A58D-60C0D6DF4319}">
      <dgm:prSet/>
      <dgm:spPr/>
      <dgm:t>
        <a:bodyPr/>
        <a:lstStyle/>
        <a:p>
          <a:endParaRPr lang="en-US"/>
        </a:p>
      </dgm:t>
    </dgm:pt>
    <dgm:pt modelId="{FEC48041-1A9C-4D2C-B65C-3E5BD023366D}">
      <dgm:prSet phldrT="[Text]" custT="1"/>
      <dgm:spPr>
        <a:xfrm>
          <a:off x="4408119" y="1688609"/>
          <a:ext cx="1681174" cy="1684247"/>
        </a:xfrm>
        <a:solidFill>
          <a:schemeClr val="bg2">
            <a:lumMod val="5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 sz="105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2C818B0B-971F-4C99-93EE-4DD869048FEE}" type="parTrans" cxnId="{D1F586A9-3571-4F1C-89BD-01B89D363DE0}">
      <dgm:prSet/>
      <dgm:spPr/>
      <dgm:t>
        <a:bodyPr/>
        <a:lstStyle/>
        <a:p>
          <a:endParaRPr lang="en-US"/>
        </a:p>
      </dgm:t>
    </dgm:pt>
    <dgm:pt modelId="{54E48F84-ADFB-4B80-9B1C-73269C88740A}" type="sibTrans" cxnId="{D1F586A9-3571-4F1C-89BD-01B89D363DE0}">
      <dgm:prSet/>
      <dgm:spPr/>
      <dgm:t>
        <a:bodyPr/>
        <a:lstStyle/>
        <a:p>
          <a:endParaRPr lang="en-US"/>
        </a:p>
      </dgm:t>
    </dgm:pt>
    <dgm:pt modelId="{47431C3E-B160-47B2-AC5A-C044982BB2FC}" type="pres">
      <dgm:prSet presAssocID="{DCC4A7AD-7A76-4AD3-A794-91C3D5100D1F}" presName="compositeShape" presStyleCnt="0">
        <dgm:presLayoutVars>
          <dgm:chMax val="9"/>
          <dgm:dir/>
          <dgm:resizeHandles val="exact"/>
        </dgm:presLayoutVars>
      </dgm:prSet>
      <dgm:spPr/>
    </dgm:pt>
    <dgm:pt modelId="{C9CA516C-103F-4DCD-B3A7-7E1CFECE0E39}" type="pres">
      <dgm:prSet presAssocID="{DCC4A7AD-7A76-4AD3-A794-91C3D5100D1F}" presName="triangle1" presStyleLbl="node1" presStyleIdx="0" presStyleCnt="9">
        <dgm:presLayoutVars>
          <dgm:bulletEnabled val="1"/>
        </dgm:presLayoutVars>
      </dgm:prSet>
      <dgm:spPr>
        <a:prstGeom prst="triangle">
          <a:avLst/>
        </a:prstGeom>
      </dgm:spPr>
    </dgm:pt>
    <dgm:pt modelId="{C7DD0A08-C60D-403F-84CA-3C8A8D6D0DE4}" type="pres">
      <dgm:prSet presAssocID="{DCC4A7AD-7A76-4AD3-A794-91C3D5100D1F}" presName="triangle2" presStyleLbl="node1" presStyleIdx="1" presStyleCnt="9" custScaleX="100990" custScaleY="97124" custLinFactNeighborY="1118">
        <dgm:presLayoutVars>
          <dgm:bulletEnabled val="1"/>
        </dgm:presLayoutVars>
      </dgm:prSet>
      <dgm:spPr>
        <a:prstGeom prst="triangle">
          <a:avLst/>
        </a:prstGeom>
      </dgm:spPr>
    </dgm:pt>
    <dgm:pt modelId="{8D220CC9-60A2-41F1-A3BF-F11A03CE8527}" type="pres">
      <dgm:prSet presAssocID="{DCC4A7AD-7A76-4AD3-A794-91C3D5100D1F}" presName="triangle3" presStyleLbl="node1" presStyleIdx="2" presStyleCnt="9">
        <dgm:presLayoutVars>
          <dgm:bulletEnabled val="1"/>
        </dgm:presLayoutVars>
      </dgm:prSet>
      <dgm:spPr>
        <a:prstGeom prst="triangle">
          <a:avLst/>
        </a:prstGeom>
      </dgm:spPr>
    </dgm:pt>
    <dgm:pt modelId="{B6ACCD28-D781-43DE-BF30-F874F8703482}" type="pres">
      <dgm:prSet presAssocID="{DCC4A7AD-7A76-4AD3-A794-91C3D5100D1F}" presName="triangle4" presStyleLbl="node1" presStyleIdx="3" presStyleCnt="9" custScaleX="100652" custScaleY="100836">
        <dgm:presLayoutVars>
          <dgm:bulletEnabled val="1"/>
        </dgm:presLayoutVars>
      </dgm:prSet>
      <dgm:spPr>
        <a:prstGeom prst="triangle">
          <a:avLst/>
        </a:prstGeom>
      </dgm:spPr>
    </dgm:pt>
    <dgm:pt modelId="{0DBE7318-4B1B-49DE-A189-3EAEF8DD033D}" type="pres">
      <dgm:prSet presAssocID="{DCC4A7AD-7A76-4AD3-A794-91C3D5100D1F}" presName="triangle5" presStyleLbl="node1" presStyleIdx="4" presStyleCnt="9">
        <dgm:presLayoutVars>
          <dgm:bulletEnabled val="1"/>
        </dgm:presLayoutVars>
      </dgm:prSet>
      <dgm:spPr>
        <a:prstGeom prst="triangle">
          <a:avLst/>
        </a:prstGeom>
      </dgm:spPr>
    </dgm:pt>
    <dgm:pt modelId="{27E46389-89DF-40B4-8508-20907E16C7A9}" type="pres">
      <dgm:prSet presAssocID="{DCC4A7AD-7A76-4AD3-A794-91C3D5100D1F}" presName="triangle6" presStyleLbl="node1" presStyleIdx="5" presStyleCnt="9">
        <dgm:presLayoutVars>
          <dgm:bulletEnabled val="1"/>
        </dgm:presLayoutVars>
      </dgm:prSet>
      <dgm:spPr>
        <a:prstGeom prst="triangle">
          <a:avLst/>
        </a:prstGeom>
      </dgm:spPr>
    </dgm:pt>
    <dgm:pt modelId="{D5C96502-DD95-41F6-B8DB-82688541C405}" type="pres">
      <dgm:prSet presAssocID="{DCC4A7AD-7A76-4AD3-A794-91C3D5100D1F}" presName="triangle7" presStyleLbl="node1" presStyleIdx="6" presStyleCnt="9">
        <dgm:presLayoutVars>
          <dgm:bulletEnabled val="1"/>
        </dgm:presLayoutVars>
      </dgm:prSet>
      <dgm:spPr>
        <a:prstGeom prst="triangle">
          <a:avLst/>
        </a:prstGeom>
      </dgm:spPr>
    </dgm:pt>
    <dgm:pt modelId="{30987131-CC69-457B-B3E1-73A6C7C7D49A}" type="pres">
      <dgm:prSet presAssocID="{DCC4A7AD-7A76-4AD3-A794-91C3D5100D1F}" presName="triangle8" presStyleLbl="node1" presStyleIdx="7" presStyleCnt="9">
        <dgm:presLayoutVars>
          <dgm:bulletEnabled val="1"/>
        </dgm:presLayoutVars>
      </dgm:prSet>
      <dgm:spPr>
        <a:prstGeom prst="triangle">
          <a:avLst/>
        </a:prstGeom>
      </dgm:spPr>
    </dgm:pt>
    <dgm:pt modelId="{4ECAC8D9-C1C3-40B8-835F-FAB7CCC5E913}" type="pres">
      <dgm:prSet presAssocID="{DCC4A7AD-7A76-4AD3-A794-91C3D5100D1F}" presName="triangle9" presStyleLbl="node1" presStyleIdx="8" presStyleCnt="9">
        <dgm:presLayoutVars>
          <dgm:bulletEnabled val="1"/>
        </dgm:presLayoutVars>
      </dgm:prSet>
      <dgm:spPr>
        <a:prstGeom prst="triangle">
          <a:avLst/>
        </a:prstGeom>
      </dgm:spPr>
    </dgm:pt>
  </dgm:ptLst>
  <dgm:cxnLst>
    <dgm:cxn modelId="{0A3C2B39-5478-4B0F-ABF5-65FEEAFFC6AC}" type="presOf" srcId="{8BE7648D-D840-42D0-A2BF-933C2DE97FF5}" destId="{8D220CC9-60A2-41F1-A3BF-F11A03CE8527}" srcOrd="0" destOrd="0" presId="urn:microsoft.com/office/officeart/2005/8/layout/pyramid4"/>
    <dgm:cxn modelId="{635DF4E1-53B7-4863-9F3C-4A5A98701F1D}" type="presOf" srcId="{6A33757D-1EC9-4D10-8382-061C1BA7A5C6}" destId="{0DBE7318-4B1B-49DE-A189-3EAEF8DD033D}" srcOrd="0" destOrd="0" presId="urn:microsoft.com/office/officeart/2005/8/layout/pyramid4"/>
    <dgm:cxn modelId="{98AD9B17-DE66-4B9C-9857-814F326C96D4}" type="presOf" srcId="{5E7F18D1-B2C8-44B8-BAAD-91BFDE771F3D}" destId="{4ECAC8D9-C1C3-40B8-835F-FAB7CCC5E913}" srcOrd="0" destOrd="0" presId="urn:microsoft.com/office/officeart/2005/8/layout/pyramid4"/>
    <dgm:cxn modelId="{BE80F224-39CE-433F-94E1-BA361EEAE35C}" type="presOf" srcId="{DCC4A7AD-7A76-4AD3-A794-91C3D5100D1F}" destId="{47431C3E-B160-47B2-AC5A-C044982BB2FC}" srcOrd="0" destOrd="0" presId="urn:microsoft.com/office/officeart/2005/8/layout/pyramid4"/>
    <dgm:cxn modelId="{246A6F07-DDDB-415C-9248-69A420D78F1D}" srcId="{DCC4A7AD-7A76-4AD3-A794-91C3D5100D1F}" destId="{5E7F18D1-B2C8-44B8-BAAD-91BFDE771F3D}" srcOrd="8" destOrd="0" parTransId="{43BC3E0E-BEB2-43E5-938E-8A7759733F1C}" sibTransId="{A4AC1E7B-B472-48D5-B732-3E04859DDE99}"/>
    <dgm:cxn modelId="{AE6C3703-3A7C-4A98-BBB2-85C1FF811930}" srcId="{DCC4A7AD-7A76-4AD3-A794-91C3D5100D1F}" destId="{6A33757D-1EC9-4D10-8382-061C1BA7A5C6}" srcOrd="4" destOrd="0" parTransId="{D43346D6-EB9A-43E0-93C2-29985C025B85}" sibTransId="{E57C5B6B-8B29-48A2-82EA-E4439DE1E1D4}"/>
    <dgm:cxn modelId="{0D5BE073-D94C-4B57-9D3A-5F895297B14E}" type="presOf" srcId="{3F1107C1-5B41-490B-9513-7DC8BC49B1BF}" destId="{27E46389-89DF-40B4-8508-20907E16C7A9}" srcOrd="0" destOrd="0" presId="urn:microsoft.com/office/officeart/2005/8/layout/pyramid4"/>
    <dgm:cxn modelId="{BCA87EC8-B5B9-47E9-A58D-60C0D6DF4319}" srcId="{DCC4A7AD-7A76-4AD3-A794-91C3D5100D1F}" destId="{605A5E48-3690-4500-AF74-130FBDB26807}" srcOrd="1" destOrd="0" parTransId="{F138CDE6-D3EF-4B54-8C21-FAA9C6C28D80}" sibTransId="{920820BC-DC1E-466E-9EFA-C667A9A37095}"/>
    <dgm:cxn modelId="{8C359871-7122-4476-93CE-76FE1A3F49AF}" srcId="{DCC4A7AD-7A76-4AD3-A794-91C3D5100D1F}" destId="{3F1107C1-5B41-490B-9513-7DC8BC49B1BF}" srcOrd="5" destOrd="0" parTransId="{AF7B0AA5-30EB-41E3-99B6-CE9017124B48}" sibTransId="{0AEDC15B-B341-4D82-8769-10699CAC6EE8}"/>
    <dgm:cxn modelId="{CF88C89B-4F3B-423F-AB30-1A04B471BDC9}" srcId="{DCC4A7AD-7A76-4AD3-A794-91C3D5100D1F}" destId="{B7937E8A-8273-409C-A15F-62095307B9DC}" srcOrd="7" destOrd="0" parTransId="{937DEC7E-CBA6-4C52-B6F7-E6041C08E1D8}" sibTransId="{0AD61A35-551A-42E5-8081-37AA82299771}"/>
    <dgm:cxn modelId="{A48F29CA-8D71-4D32-A7F8-6096A7A1CFFD}" type="presOf" srcId="{82B35D9F-F6C1-4623-B2EC-FE3626B5D829}" destId="{D5C96502-DD95-41F6-B8DB-82688541C405}" srcOrd="0" destOrd="0" presId="urn:microsoft.com/office/officeart/2005/8/layout/pyramid4"/>
    <dgm:cxn modelId="{D1F586A9-3571-4F1C-89BD-01B89D363DE0}" srcId="{DCC4A7AD-7A76-4AD3-A794-91C3D5100D1F}" destId="{FEC48041-1A9C-4D2C-B65C-3E5BD023366D}" srcOrd="3" destOrd="0" parTransId="{2C818B0B-971F-4C99-93EE-4DD869048FEE}" sibTransId="{54E48F84-ADFB-4B80-9B1C-73269C88740A}"/>
    <dgm:cxn modelId="{BDC1E9F3-0EEB-42F3-84F3-6C593FEABCE1}" srcId="{DCC4A7AD-7A76-4AD3-A794-91C3D5100D1F}" destId="{24E5B369-7733-4106-8015-E45D759799FA}" srcOrd="0" destOrd="0" parTransId="{C4E73E23-A42E-4B80-9F43-0CC24D6F4583}" sibTransId="{C085C5FD-4C5D-4590-AA5D-4BDC7BD392DD}"/>
    <dgm:cxn modelId="{6C47A754-8B5F-440F-90AE-0F83DD50D0EC}" type="presOf" srcId="{B7937E8A-8273-409C-A15F-62095307B9DC}" destId="{30987131-CC69-457B-B3E1-73A6C7C7D49A}" srcOrd="0" destOrd="0" presId="urn:microsoft.com/office/officeart/2005/8/layout/pyramid4"/>
    <dgm:cxn modelId="{12C615F1-1EB4-4820-B1F9-8B8F11D0E8B5}" type="presOf" srcId="{24E5B369-7733-4106-8015-E45D759799FA}" destId="{C9CA516C-103F-4DCD-B3A7-7E1CFECE0E39}" srcOrd="0" destOrd="0" presId="urn:microsoft.com/office/officeart/2005/8/layout/pyramid4"/>
    <dgm:cxn modelId="{FE96F00B-6636-4A7A-9FEE-E29EA88456A8}" srcId="{DCC4A7AD-7A76-4AD3-A794-91C3D5100D1F}" destId="{82B35D9F-F6C1-4623-B2EC-FE3626B5D829}" srcOrd="6" destOrd="0" parTransId="{442E746F-E76F-4474-8713-AE0834B34A9D}" sibTransId="{1C940141-9525-4C2E-AFA6-3E4D40EFB27E}"/>
    <dgm:cxn modelId="{33949D52-2555-4864-A5C5-784B75485256}" type="presOf" srcId="{605A5E48-3690-4500-AF74-130FBDB26807}" destId="{C7DD0A08-C60D-403F-84CA-3C8A8D6D0DE4}" srcOrd="0" destOrd="0" presId="urn:microsoft.com/office/officeart/2005/8/layout/pyramid4"/>
    <dgm:cxn modelId="{4E7DF02A-6B44-40A9-8DCC-96BCA3293351}" type="presOf" srcId="{FEC48041-1A9C-4D2C-B65C-3E5BD023366D}" destId="{B6ACCD28-D781-43DE-BF30-F874F8703482}" srcOrd="0" destOrd="0" presId="urn:microsoft.com/office/officeart/2005/8/layout/pyramid4"/>
    <dgm:cxn modelId="{5AE3EE73-C07D-4037-9973-18BD26BEC6D0}" srcId="{DCC4A7AD-7A76-4AD3-A794-91C3D5100D1F}" destId="{8BE7648D-D840-42D0-A2BF-933C2DE97FF5}" srcOrd="2" destOrd="0" parTransId="{F86D1C2A-73A1-4709-8D04-68E3B9CAA04E}" sibTransId="{5929C5F1-CD86-4913-993A-0F86F09B58C4}"/>
    <dgm:cxn modelId="{8FD692D2-549B-4FEC-9566-A55DD3D40C75}" type="presParOf" srcId="{47431C3E-B160-47B2-AC5A-C044982BB2FC}" destId="{C9CA516C-103F-4DCD-B3A7-7E1CFECE0E39}" srcOrd="0" destOrd="0" presId="urn:microsoft.com/office/officeart/2005/8/layout/pyramid4"/>
    <dgm:cxn modelId="{2B89AA08-9901-46B3-8885-D85FFF2F72A2}" type="presParOf" srcId="{47431C3E-B160-47B2-AC5A-C044982BB2FC}" destId="{C7DD0A08-C60D-403F-84CA-3C8A8D6D0DE4}" srcOrd="1" destOrd="0" presId="urn:microsoft.com/office/officeart/2005/8/layout/pyramid4"/>
    <dgm:cxn modelId="{4B73EB8C-6086-418A-9DD5-722467332511}" type="presParOf" srcId="{47431C3E-B160-47B2-AC5A-C044982BB2FC}" destId="{8D220CC9-60A2-41F1-A3BF-F11A03CE8527}" srcOrd="2" destOrd="0" presId="urn:microsoft.com/office/officeart/2005/8/layout/pyramid4"/>
    <dgm:cxn modelId="{A486BC91-593E-48FE-8385-441A6C210FE8}" type="presParOf" srcId="{47431C3E-B160-47B2-AC5A-C044982BB2FC}" destId="{B6ACCD28-D781-43DE-BF30-F874F8703482}" srcOrd="3" destOrd="0" presId="urn:microsoft.com/office/officeart/2005/8/layout/pyramid4"/>
    <dgm:cxn modelId="{A3F9461C-C3EF-4E7F-84FE-29AACC2E6B6F}" type="presParOf" srcId="{47431C3E-B160-47B2-AC5A-C044982BB2FC}" destId="{0DBE7318-4B1B-49DE-A189-3EAEF8DD033D}" srcOrd="4" destOrd="0" presId="urn:microsoft.com/office/officeart/2005/8/layout/pyramid4"/>
    <dgm:cxn modelId="{C7F6D317-743D-4101-A610-E5EF76F58E46}" type="presParOf" srcId="{47431C3E-B160-47B2-AC5A-C044982BB2FC}" destId="{27E46389-89DF-40B4-8508-20907E16C7A9}" srcOrd="5" destOrd="0" presId="urn:microsoft.com/office/officeart/2005/8/layout/pyramid4"/>
    <dgm:cxn modelId="{40AD2C0E-B175-468E-B0BB-C4A4398FB787}" type="presParOf" srcId="{47431C3E-B160-47B2-AC5A-C044982BB2FC}" destId="{D5C96502-DD95-41F6-B8DB-82688541C405}" srcOrd="6" destOrd="0" presId="urn:microsoft.com/office/officeart/2005/8/layout/pyramid4"/>
    <dgm:cxn modelId="{98263A2E-9369-4A4B-8FAF-D00A9076D5A7}" type="presParOf" srcId="{47431C3E-B160-47B2-AC5A-C044982BB2FC}" destId="{30987131-CC69-457B-B3E1-73A6C7C7D49A}" srcOrd="7" destOrd="0" presId="urn:microsoft.com/office/officeart/2005/8/layout/pyramid4"/>
    <dgm:cxn modelId="{A63B966E-0D9D-4CB8-82D5-72522635E5AE}" type="presParOf" srcId="{47431C3E-B160-47B2-AC5A-C044982BB2FC}" destId="{4ECAC8D9-C1C3-40B8-835F-FAB7CCC5E913}" srcOrd="8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A516C-103F-4DCD-B3A7-7E1CFECE0E39}">
      <dsp:nvSpPr>
        <dsp:cNvPr id="0" name=""/>
        <dsp:cNvSpPr/>
      </dsp:nvSpPr>
      <dsp:spPr>
        <a:xfrm>
          <a:off x="3578422" y="25307"/>
          <a:ext cx="1670284" cy="1670284"/>
        </a:xfrm>
        <a:prstGeom prst="triangle">
          <a:avLst/>
        </a:prstGeom>
        <a:solidFill>
          <a:srgbClr val="009BCC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3995993" y="860449"/>
        <a:ext cx="835142" cy="835142"/>
      </dsp:txXfrm>
    </dsp:sp>
    <dsp:sp modelId="{C7DD0A08-C60D-403F-84CA-3C8A8D6D0DE4}">
      <dsp:nvSpPr>
        <dsp:cNvPr id="0" name=""/>
        <dsp:cNvSpPr/>
      </dsp:nvSpPr>
      <dsp:spPr>
        <a:xfrm>
          <a:off x="2735012" y="1738283"/>
          <a:ext cx="1686819" cy="1622246"/>
        </a:xfrm>
        <a:prstGeom prst="triangl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3156717" y="2549406"/>
        <a:ext cx="843409" cy="811123"/>
      </dsp:txXfrm>
    </dsp:sp>
    <dsp:sp modelId="{8D220CC9-60A2-41F1-A3BF-F11A03CE8527}">
      <dsp:nvSpPr>
        <dsp:cNvPr id="0" name=""/>
        <dsp:cNvSpPr/>
      </dsp:nvSpPr>
      <dsp:spPr>
        <a:xfrm rot="10800000">
          <a:off x="3578422" y="1695591"/>
          <a:ext cx="1670284" cy="1670284"/>
        </a:xfrm>
        <a:prstGeom prst="triangl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 rot="10800000">
        <a:off x="3995993" y="1695591"/>
        <a:ext cx="835142" cy="835142"/>
      </dsp:txXfrm>
    </dsp:sp>
    <dsp:sp modelId="{B6ACCD28-D781-43DE-BF30-F874F8703482}">
      <dsp:nvSpPr>
        <dsp:cNvPr id="0" name=""/>
        <dsp:cNvSpPr/>
      </dsp:nvSpPr>
      <dsp:spPr>
        <a:xfrm>
          <a:off x="4408119" y="1688609"/>
          <a:ext cx="1681174" cy="1684247"/>
        </a:xfrm>
        <a:prstGeom prst="triangl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 dirty="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4828413" y="2530733"/>
        <a:ext cx="840587" cy="842123"/>
      </dsp:txXfrm>
    </dsp:sp>
    <dsp:sp modelId="{0DBE7318-4B1B-49DE-A189-3EAEF8DD033D}">
      <dsp:nvSpPr>
        <dsp:cNvPr id="0" name=""/>
        <dsp:cNvSpPr/>
      </dsp:nvSpPr>
      <dsp:spPr>
        <a:xfrm>
          <a:off x="1908138" y="3365875"/>
          <a:ext cx="1670284" cy="1670284"/>
        </a:xfrm>
        <a:prstGeom prst="triangle">
          <a:avLst/>
        </a:prstGeom>
        <a:solidFill>
          <a:srgbClr val="92D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>
            <a:solidFill>
              <a:srgbClr val="92D050"/>
            </a:solidFill>
            <a:latin typeface="Arial"/>
            <a:ea typeface="+mn-ea"/>
            <a:cs typeface="+mn-cs"/>
          </a:endParaRPr>
        </a:p>
      </dsp:txBody>
      <dsp:txXfrm>
        <a:off x="2325709" y="4201017"/>
        <a:ext cx="835142" cy="835142"/>
      </dsp:txXfrm>
    </dsp:sp>
    <dsp:sp modelId="{27E46389-89DF-40B4-8508-20907E16C7A9}">
      <dsp:nvSpPr>
        <dsp:cNvPr id="0" name=""/>
        <dsp:cNvSpPr/>
      </dsp:nvSpPr>
      <dsp:spPr>
        <a:xfrm rot="10800000">
          <a:off x="2743280" y="3365875"/>
          <a:ext cx="1670284" cy="1670284"/>
        </a:xfrm>
        <a:prstGeom prst="triangle">
          <a:avLst/>
        </a:prstGeom>
        <a:solidFill>
          <a:srgbClr val="92D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>
            <a:solidFill>
              <a:srgbClr val="92D050"/>
            </a:solidFill>
            <a:latin typeface="Arial"/>
            <a:ea typeface="+mn-ea"/>
            <a:cs typeface="+mn-cs"/>
          </a:endParaRPr>
        </a:p>
      </dsp:txBody>
      <dsp:txXfrm rot="10800000">
        <a:off x="3160851" y="3365875"/>
        <a:ext cx="835142" cy="835142"/>
      </dsp:txXfrm>
    </dsp:sp>
    <dsp:sp modelId="{D5C96502-DD95-41F6-B8DB-82688541C405}">
      <dsp:nvSpPr>
        <dsp:cNvPr id="0" name=""/>
        <dsp:cNvSpPr/>
      </dsp:nvSpPr>
      <dsp:spPr>
        <a:xfrm>
          <a:off x="3578422" y="3365875"/>
          <a:ext cx="1670284" cy="1670284"/>
        </a:xfrm>
        <a:prstGeom prst="triangle">
          <a:avLst/>
        </a:prstGeom>
        <a:solidFill>
          <a:srgbClr val="92D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50" b="0" kern="1200" dirty="0">
            <a:solidFill>
              <a:srgbClr val="92D050"/>
            </a:solidFill>
            <a:latin typeface="Arial"/>
            <a:ea typeface="+mn-ea"/>
            <a:cs typeface="+mn-cs"/>
          </a:endParaRPr>
        </a:p>
      </dsp:txBody>
      <dsp:txXfrm>
        <a:off x="3995993" y="4201017"/>
        <a:ext cx="835142" cy="835142"/>
      </dsp:txXfrm>
    </dsp:sp>
    <dsp:sp modelId="{30987131-CC69-457B-B3E1-73A6C7C7D49A}">
      <dsp:nvSpPr>
        <dsp:cNvPr id="0" name=""/>
        <dsp:cNvSpPr/>
      </dsp:nvSpPr>
      <dsp:spPr>
        <a:xfrm rot="10800000">
          <a:off x="4413564" y="3365875"/>
          <a:ext cx="1670284" cy="1670284"/>
        </a:xfrm>
        <a:prstGeom prst="triangle">
          <a:avLst/>
        </a:prstGeom>
        <a:solidFill>
          <a:srgbClr val="92D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>
            <a:solidFill>
              <a:sysClr val="windowText" lastClr="000000"/>
            </a:solidFill>
            <a:latin typeface="Arial"/>
            <a:ea typeface="+mn-ea"/>
            <a:cs typeface="+mn-cs"/>
          </a:endParaRPr>
        </a:p>
      </dsp:txBody>
      <dsp:txXfrm rot="10800000">
        <a:off x="4831135" y="3365875"/>
        <a:ext cx="835142" cy="835142"/>
      </dsp:txXfrm>
    </dsp:sp>
    <dsp:sp modelId="{4ECAC8D9-C1C3-40B8-835F-FAB7CCC5E913}">
      <dsp:nvSpPr>
        <dsp:cNvPr id="0" name=""/>
        <dsp:cNvSpPr/>
      </dsp:nvSpPr>
      <dsp:spPr>
        <a:xfrm>
          <a:off x="5248706" y="3365875"/>
          <a:ext cx="1670284" cy="1670284"/>
        </a:xfrm>
        <a:prstGeom prst="triangle">
          <a:avLst/>
        </a:prstGeom>
        <a:solidFill>
          <a:srgbClr val="92D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0" kern="1200" dirty="0">
            <a:solidFill>
              <a:srgbClr val="92D050"/>
            </a:solidFill>
            <a:latin typeface="Arial"/>
            <a:ea typeface="+mn-ea"/>
            <a:cs typeface="+mn-cs"/>
          </a:endParaRPr>
        </a:p>
      </dsp:txBody>
      <dsp:txXfrm>
        <a:off x="5666277" y="4201017"/>
        <a:ext cx="835142" cy="835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6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30" y="6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CE4AC253-6983-4740-A49D-46501041C704}" type="datetimeFigureOut">
              <a:rPr lang="en-US"/>
              <a:pPr>
                <a:defRPr/>
              </a:pPr>
              <a:t>5/10/2017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684932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30" y="8684932"/>
            <a:ext cx="2972421" cy="457513"/>
          </a:xfrm>
          <a:prstGeom prst="rect">
            <a:avLst/>
          </a:prstGeom>
        </p:spPr>
        <p:txBody>
          <a:bodyPr vert="horz" wrap="square" lIns="89730" tIns="44865" rIns="89730" bIns="4486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anose="02020603050405020304" pitchFamily="18" charset="0"/>
              </a:defRPr>
            </a:lvl1pPr>
          </a:lstStyle>
          <a:p>
            <a:fld id="{8CA72447-61BA-4EDB-A7BD-471361742339}" type="slidenum">
              <a:rPr lang="en-NZ" altLang="en-US"/>
              <a:pPr/>
              <a:t>‹#›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25138430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6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30" y="6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8879B4B1-326D-4F39-B92A-070E48B00E41}" type="datetimeFigureOut">
              <a:rPr lang="en-US"/>
              <a:pPr>
                <a:defRPr/>
              </a:pPr>
              <a:t>5/10/2017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30" tIns="44865" rIns="89730" bIns="4486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344025"/>
            <a:ext cx="5485158" cy="4114488"/>
          </a:xfrm>
          <a:prstGeom prst="rect">
            <a:avLst/>
          </a:prstGeom>
        </p:spPr>
        <p:txBody>
          <a:bodyPr vert="horz" lIns="89730" tIns="44865" rIns="89730" bIns="44865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4932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30" y="8684932"/>
            <a:ext cx="2972421" cy="457513"/>
          </a:xfrm>
          <a:prstGeom prst="rect">
            <a:avLst/>
          </a:prstGeom>
        </p:spPr>
        <p:txBody>
          <a:bodyPr vert="horz" wrap="square" lIns="89730" tIns="44865" rIns="89730" bIns="4486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anose="02020603050405020304" pitchFamily="18" charset="0"/>
              </a:defRPr>
            </a:lvl1pPr>
          </a:lstStyle>
          <a:p>
            <a:fld id="{3E47DE0F-EA6B-46BD-8CD1-53B999A331BA}" type="slidenum">
              <a:rPr lang="en-NZ" altLang="en-US"/>
              <a:pPr/>
              <a:t>‹#›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7569354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0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2438802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9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551462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10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132163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11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2065883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12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30067027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13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3129224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14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1603954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 docs in French and 1 doc in Spanish have been published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15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27850537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16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2341934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17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4172585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18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1203858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1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1542724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19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5868477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20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38872209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21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35716613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22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39019825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23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22275062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8650">
              <a:defRPr/>
            </a:pPr>
            <a:r>
              <a:rPr lang="en-N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VfM = the effective, efficient, and economic use of resources, which requires the evaluation of relevant costs and benefits, along with an assessment of risks, and non-price attributes and/or life cycle costs, as appropriate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24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23300578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25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31595807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26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26571511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27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8683111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28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3931774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2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33484328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29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39815574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30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16307885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31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3901491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32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21168127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200" b="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Complaints during the Standstill Period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19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challenge the borrower’s decision to award the contract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US" sz="19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submit complaint before the expiry of the Standstill Period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US" sz="19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need to have requested/received a debrief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US" sz="19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Borrower will acknowledge complaint within 3 Business Days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US" sz="19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Borrower will respond to complaint with 15 Business Days of receipt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US" sz="19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complaint upheld:</a:t>
            </a:r>
          </a:p>
          <a:p>
            <a:pPr marL="628650" lvl="1" indent="-268288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borrower may change the contract award recommendation</a:t>
            </a:r>
          </a:p>
          <a:p>
            <a:pPr marL="628650" lvl="1" indent="-268288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borrower transmits revised intent to award</a:t>
            </a:r>
          </a:p>
          <a:p>
            <a:pPr marL="360362" lvl="1" indent="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None/>
              <a:defRPr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 to separate seminar on June 8th</a:t>
            </a:r>
          </a:p>
          <a:p>
            <a:pPr marL="360362" lvl="1" indent="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None/>
              <a:defRPr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 on How to complaint</a:t>
            </a:r>
          </a:p>
          <a:p>
            <a:pPr marL="360362" lvl="1" indent="0" algn="r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None/>
              <a:defRPr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</a:t>
            </a:r>
            <a:endParaRPr lang="en-NZ" sz="20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33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7036080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34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4547627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Bank’s Anti-corruption provisions are contained in full in each SPD: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NZ" sz="20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the sanctionable practices of corruption, fraud, collusion and coercion 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NZ" sz="20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sanctioning those engaged in sanctionable practices 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NZ" sz="20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declaring ineligibility of those sanctioned in according with WB prevailing sanctions policies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NZ" sz="20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requiring Bank’s right to inspect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35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24543393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36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5731649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37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5974404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38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3828561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3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24561375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39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13946621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40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2475333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41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11545988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42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332414268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43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36280965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44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22978236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45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71511940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46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4953853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47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417589640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48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2179219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4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394682865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49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157870314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50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163110240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51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303104208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52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164303313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53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101683222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54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3312206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55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417132842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56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40643325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57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113878286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58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2913077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5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246344253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59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233299587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60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17796272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61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323454506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62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27875374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63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262713600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8650" eaLnBrk="1" fontAlgn="auto" hangingPunct="1">
              <a:lnSpc>
                <a:spcPct val="90000"/>
              </a:lnSpc>
              <a:spcBef>
                <a:spcPts val="1178"/>
              </a:spcBef>
              <a:spcAft>
                <a:spcPts val="589"/>
              </a:spcAft>
              <a:defRPr/>
            </a:pPr>
            <a:r>
              <a:rPr lang="en-NZ" sz="2400" b="1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Selection</a:t>
            </a:r>
          </a:p>
          <a:p>
            <a:pPr marL="336488" lvl="1" indent="-336488" defTabSz="448650" eaLnBrk="1" fontAlgn="auto" hangingPunct="1">
              <a:lnSpc>
                <a:spcPct val="90000"/>
              </a:lnSpc>
              <a:spcBef>
                <a:spcPts val="294"/>
              </a:spcBef>
              <a:spcAft>
                <a:spcPts val="590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borrower Initially Selects the first four top scoring Applications</a:t>
            </a:r>
          </a:p>
          <a:p>
            <a:pPr marL="0" lvl="1" defTabSz="448650" eaLnBrk="1" fontAlgn="auto" hangingPunct="1">
              <a:lnSpc>
                <a:spcPct val="90000"/>
              </a:lnSpc>
              <a:spcBef>
                <a:spcPts val="294"/>
              </a:spcBef>
              <a:spcAft>
                <a:spcPts val="590"/>
              </a:spcAft>
              <a:buClr>
                <a:srgbClr val="009BCC"/>
              </a:buClr>
              <a:defRPr/>
            </a:pPr>
            <a:r>
              <a:rPr lang="en-US" sz="2400" b="1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Elimination</a:t>
            </a:r>
          </a:p>
          <a:p>
            <a:pPr marL="336488" lvl="1" indent="-336488" defTabSz="448650" eaLnBrk="1" fontAlgn="auto" hangingPunct="1">
              <a:lnSpc>
                <a:spcPct val="90000"/>
              </a:lnSpc>
              <a:spcBef>
                <a:spcPts val="294"/>
              </a:spcBef>
              <a:spcAft>
                <a:spcPts val="590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borrower eliminates Applications ranked 9th, 10th and 11th as they exceed the maximum number</a:t>
            </a:r>
          </a:p>
          <a:p>
            <a:pPr marL="0" lvl="1" defTabSz="448650" eaLnBrk="1" fontAlgn="auto" hangingPunct="1">
              <a:lnSpc>
                <a:spcPct val="90000"/>
              </a:lnSpc>
              <a:spcBef>
                <a:spcPts val="294"/>
              </a:spcBef>
              <a:spcAft>
                <a:spcPts val="590"/>
              </a:spcAft>
              <a:buClr>
                <a:srgbClr val="009BCC"/>
              </a:buClr>
              <a:defRPr/>
            </a:pPr>
            <a:r>
              <a:rPr lang="en-US" sz="2400" b="1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Borrower’s discretion</a:t>
            </a:r>
          </a:p>
          <a:p>
            <a:pPr marL="336488" lvl="1" indent="-336488" defTabSz="448650" eaLnBrk="1" fontAlgn="auto" hangingPunct="1">
              <a:lnSpc>
                <a:spcPct val="90000"/>
              </a:lnSpc>
              <a:spcBef>
                <a:spcPts val="294"/>
              </a:spcBef>
              <a:spcAft>
                <a:spcPts val="590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borrower has discretion to Initially Select Applications ranked from 5th to 8th</a:t>
            </a:r>
          </a:p>
          <a:p>
            <a:pPr marL="336488" lvl="1" indent="-336488" defTabSz="448650" eaLnBrk="1" fontAlgn="auto" hangingPunct="1">
              <a:lnSpc>
                <a:spcPct val="90000"/>
              </a:lnSpc>
              <a:spcBef>
                <a:spcPts val="294"/>
              </a:spcBef>
              <a:spcAft>
                <a:spcPts val="590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case study two Applications have the same scores, and are ranked 5th equal</a:t>
            </a:r>
          </a:p>
          <a:p>
            <a:pPr marL="336488" lvl="1" indent="-336488" defTabSz="448650" eaLnBrk="1" fontAlgn="auto" hangingPunct="1">
              <a:lnSpc>
                <a:spcPct val="90000"/>
              </a:lnSpc>
              <a:spcBef>
                <a:spcPts val="294"/>
              </a:spcBef>
              <a:spcAft>
                <a:spcPts val="590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borrower decides to Initially Select both of these Applications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47DE0F-EA6B-46BD-8CD1-53B999A331BA}" type="slidenum">
              <a:rPr kumimoji="0" lang="en-NZ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NZ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89418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65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162905731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66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130626580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67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125479228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68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2809180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6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33449002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69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181769360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70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50560122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71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13981382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72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286894997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73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12130900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74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289924098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75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265421845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76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319000444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77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378514721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78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1927105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7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392891159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79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2218747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8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3322602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 flipV="1">
            <a:off x="0" y="2"/>
            <a:ext cx="9144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311652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4" y="1189791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3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3"/>
            <a:ext cx="2821170" cy="1393637"/>
          </a:xfrm>
        </p:spPr>
        <p:txBody>
          <a:bodyPr anchor="b"/>
          <a:lstStyle>
            <a:lvl1pPr marL="0" marR="0" indent="0" algn="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 typeface="Wingdings" charset="0"/>
              <a:buNone/>
              <a:tabLst/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08001" y="4699001"/>
            <a:ext cx="5058833" cy="1375832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7"/>
          </p:nvPr>
        </p:nvSpPr>
        <p:spPr>
          <a:xfrm>
            <a:off x="5942014" y="6107115"/>
            <a:ext cx="2551112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481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288638"/>
            <a:ext cx="8569158" cy="461819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2842" y="1443791"/>
            <a:ext cx="5307263" cy="4545263"/>
          </a:xfrm>
        </p:spPr>
        <p:txBody>
          <a:bodyPr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1094" y="1003049"/>
            <a:ext cx="3087853" cy="4972050"/>
          </a:xfrm>
        </p:spPr>
        <p:txBody>
          <a:bodyPr rIns="182880" anchor="ctr"/>
          <a:lstStyle>
            <a:lvl1pPr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22676" y="976314"/>
            <a:ext cx="5294062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E963899A-7337-44D0-B524-4F916EBF1EB8}" type="slidenum">
              <a:rPr lang="en-NZ" altLang="en-US"/>
              <a:pPr/>
              <a:t>‹#›</a:t>
            </a:fld>
            <a:endParaRPr lang="en-NZ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25620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6"/>
            <a:ext cx="8410104" cy="983693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935" y="1788583"/>
            <a:ext cx="4133273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4657428" y="1788511"/>
            <a:ext cx="4133088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356935" y="1429562"/>
            <a:ext cx="4133273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4657429" y="1421541"/>
            <a:ext cx="4133088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33913DC0-674D-4404-A816-29B1C73883C6}" type="slidenum">
              <a:rPr lang="en-NZ" altLang="en-US"/>
              <a:pPr/>
              <a:t>‹#›</a:t>
            </a:fld>
            <a:endParaRPr lang="en-NZ" alt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488550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5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346366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C01FA9-B7D5-4ABD-A23B-3F3BA2A93D6C}" type="slidenum">
              <a:rPr lang="en-NZ" altLang="en-US"/>
              <a:pPr/>
              <a:t>‹#›</a:t>
            </a:fld>
            <a:endParaRPr lang="en-NZ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437138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5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346366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D1595A-542D-4322-9184-21258C1D8FA3}" type="slidenum">
              <a:rPr lang="en-NZ" altLang="en-US"/>
              <a:pPr/>
              <a:t>‹#›</a:t>
            </a:fld>
            <a:endParaRPr lang="en-NZ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101688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NZ" sz="1600" dirty="0"/>
          </a:p>
        </p:txBody>
      </p:sp>
      <p:sp>
        <p:nvSpPr>
          <p:cNvPr id="74" name="Line 1086"/>
          <p:cNvSpPr>
            <a:spLocks noChangeShapeType="1"/>
          </p:cNvSpPr>
          <p:nvPr/>
        </p:nvSpPr>
        <p:spPr bwMode="auto">
          <a:xfrm>
            <a:off x="484189" y="617540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75" name="Line 1087"/>
          <p:cNvSpPr>
            <a:spLocks noChangeShapeType="1"/>
          </p:cNvSpPr>
          <p:nvPr/>
        </p:nvSpPr>
        <p:spPr bwMode="auto">
          <a:xfrm>
            <a:off x="484189" y="617540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76" name="Rectangle 1088"/>
          <p:cNvSpPr>
            <a:spLocks noChangeArrowheads="1"/>
          </p:cNvSpPr>
          <p:nvPr/>
        </p:nvSpPr>
        <p:spPr bwMode="auto">
          <a:xfrm>
            <a:off x="484189" y="617540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77" name="Rectangle 1089"/>
          <p:cNvSpPr>
            <a:spLocks noChangeArrowheads="1"/>
          </p:cNvSpPr>
          <p:nvPr/>
        </p:nvSpPr>
        <p:spPr bwMode="auto">
          <a:xfrm>
            <a:off x="484189" y="617540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78" name="Freeform 1098"/>
          <p:cNvSpPr>
            <a:spLocks/>
          </p:cNvSpPr>
          <p:nvPr/>
        </p:nvSpPr>
        <p:spPr bwMode="auto">
          <a:xfrm>
            <a:off x="487364" y="617540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79" name="Freeform 1115"/>
          <p:cNvSpPr>
            <a:spLocks/>
          </p:cNvSpPr>
          <p:nvPr/>
        </p:nvSpPr>
        <p:spPr bwMode="auto">
          <a:xfrm>
            <a:off x="458789" y="47307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80" name="Freeform 1120"/>
          <p:cNvSpPr>
            <a:spLocks/>
          </p:cNvSpPr>
          <p:nvPr/>
        </p:nvSpPr>
        <p:spPr bwMode="auto">
          <a:xfrm>
            <a:off x="458789" y="463552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81" name="Freeform 1134"/>
          <p:cNvSpPr>
            <a:spLocks/>
          </p:cNvSpPr>
          <p:nvPr/>
        </p:nvSpPr>
        <p:spPr bwMode="auto">
          <a:xfrm>
            <a:off x="703264" y="514350"/>
            <a:ext cx="3175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82" name="Freeform 1141"/>
          <p:cNvSpPr>
            <a:spLocks/>
          </p:cNvSpPr>
          <p:nvPr/>
        </p:nvSpPr>
        <p:spPr bwMode="auto">
          <a:xfrm>
            <a:off x="706439" y="479425"/>
            <a:ext cx="1587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83" name="Freeform 1148"/>
          <p:cNvSpPr>
            <a:spLocks/>
          </p:cNvSpPr>
          <p:nvPr/>
        </p:nvSpPr>
        <p:spPr bwMode="auto">
          <a:xfrm>
            <a:off x="693739" y="460376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84" name="Freeform 1150"/>
          <p:cNvSpPr>
            <a:spLocks/>
          </p:cNvSpPr>
          <p:nvPr/>
        </p:nvSpPr>
        <p:spPr bwMode="auto">
          <a:xfrm>
            <a:off x="684214" y="447677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85" name="Freeform 1152"/>
          <p:cNvSpPr>
            <a:spLocks/>
          </p:cNvSpPr>
          <p:nvPr/>
        </p:nvSpPr>
        <p:spPr bwMode="auto">
          <a:xfrm>
            <a:off x="684214" y="447677"/>
            <a:ext cx="3175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86" name="Freeform 1154"/>
          <p:cNvSpPr>
            <a:spLocks/>
          </p:cNvSpPr>
          <p:nvPr/>
        </p:nvSpPr>
        <p:spPr bwMode="auto">
          <a:xfrm>
            <a:off x="665164" y="43497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87" name="Freeform 1156"/>
          <p:cNvSpPr>
            <a:spLocks/>
          </p:cNvSpPr>
          <p:nvPr/>
        </p:nvSpPr>
        <p:spPr bwMode="auto">
          <a:xfrm>
            <a:off x="665164" y="431801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88" name="Freeform 1163"/>
          <p:cNvSpPr>
            <a:spLocks/>
          </p:cNvSpPr>
          <p:nvPr/>
        </p:nvSpPr>
        <p:spPr bwMode="auto">
          <a:xfrm>
            <a:off x="611188" y="415927"/>
            <a:ext cx="6350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89" name="Freeform 1172"/>
          <p:cNvSpPr>
            <a:spLocks/>
          </p:cNvSpPr>
          <p:nvPr/>
        </p:nvSpPr>
        <p:spPr bwMode="auto">
          <a:xfrm>
            <a:off x="582614" y="476252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90" name="Freeform 1177"/>
          <p:cNvSpPr>
            <a:spLocks/>
          </p:cNvSpPr>
          <p:nvPr/>
        </p:nvSpPr>
        <p:spPr bwMode="auto">
          <a:xfrm>
            <a:off x="557214" y="534990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91" name="Freeform 1180"/>
          <p:cNvSpPr>
            <a:spLocks/>
          </p:cNvSpPr>
          <p:nvPr/>
        </p:nvSpPr>
        <p:spPr bwMode="auto">
          <a:xfrm>
            <a:off x="560389" y="530227"/>
            <a:ext cx="3175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92" name="Line 1187"/>
          <p:cNvSpPr>
            <a:spLocks noChangeShapeType="1"/>
          </p:cNvSpPr>
          <p:nvPr/>
        </p:nvSpPr>
        <p:spPr bwMode="auto">
          <a:xfrm>
            <a:off x="569914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93" name="Line 1188"/>
          <p:cNvSpPr>
            <a:spLocks noChangeShapeType="1"/>
          </p:cNvSpPr>
          <p:nvPr/>
        </p:nvSpPr>
        <p:spPr bwMode="auto">
          <a:xfrm>
            <a:off x="569914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94" name="Freeform 1208"/>
          <p:cNvSpPr>
            <a:spLocks/>
          </p:cNvSpPr>
          <p:nvPr/>
        </p:nvSpPr>
        <p:spPr bwMode="auto">
          <a:xfrm>
            <a:off x="595313" y="557215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95" name="Freeform 1210"/>
          <p:cNvSpPr>
            <a:spLocks/>
          </p:cNvSpPr>
          <p:nvPr/>
        </p:nvSpPr>
        <p:spPr bwMode="auto">
          <a:xfrm>
            <a:off x="595314" y="55721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96" name="Freeform 1214"/>
          <p:cNvSpPr>
            <a:spLocks/>
          </p:cNvSpPr>
          <p:nvPr/>
        </p:nvSpPr>
        <p:spPr bwMode="auto">
          <a:xfrm>
            <a:off x="595314" y="557215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97" name="Rectangle 1215"/>
          <p:cNvSpPr>
            <a:spLocks noChangeArrowheads="1"/>
          </p:cNvSpPr>
          <p:nvPr/>
        </p:nvSpPr>
        <p:spPr bwMode="auto">
          <a:xfrm>
            <a:off x="595313" y="627065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98" name="Freeform 1217"/>
          <p:cNvSpPr>
            <a:spLocks/>
          </p:cNvSpPr>
          <p:nvPr/>
        </p:nvSpPr>
        <p:spPr bwMode="auto">
          <a:xfrm>
            <a:off x="595313" y="627065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99" name="Freeform 1219"/>
          <p:cNvSpPr>
            <a:spLocks/>
          </p:cNvSpPr>
          <p:nvPr/>
        </p:nvSpPr>
        <p:spPr bwMode="auto">
          <a:xfrm>
            <a:off x="731839" y="541340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100" name="Freeform 1221"/>
          <p:cNvSpPr>
            <a:spLocks/>
          </p:cNvSpPr>
          <p:nvPr/>
        </p:nvSpPr>
        <p:spPr bwMode="auto">
          <a:xfrm>
            <a:off x="731839" y="541340"/>
            <a:ext cx="3175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101" name="Freeform 1234"/>
          <p:cNvSpPr>
            <a:spLocks/>
          </p:cNvSpPr>
          <p:nvPr/>
        </p:nvSpPr>
        <p:spPr bwMode="auto">
          <a:xfrm>
            <a:off x="722314" y="550865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102" name="Line 1237"/>
          <p:cNvSpPr>
            <a:spLocks noChangeShapeType="1"/>
          </p:cNvSpPr>
          <p:nvPr/>
        </p:nvSpPr>
        <p:spPr bwMode="auto">
          <a:xfrm>
            <a:off x="728663" y="544515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103" name="Line 1238"/>
          <p:cNvSpPr>
            <a:spLocks noChangeShapeType="1"/>
          </p:cNvSpPr>
          <p:nvPr/>
        </p:nvSpPr>
        <p:spPr bwMode="auto">
          <a:xfrm>
            <a:off x="728663" y="544515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104" name="Freeform 1240"/>
          <p:cNvSpPr>
            <a:spLocks/>
          </p:cNvSpPr>
          <p:nvPr/>
        </p:nvSpPr>
        <p:spPr bwMode="auto">
          <a:xfrm>
            <a:off x="728663" y="541340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105" name="Freeform 1243"/>
          <p:cNvSpPr>
            <a:spLocks/>
          </p:cNvSpPr>
          <p:nvPr/>
        </p:nvSpPr>
        <p:spPr bwMode="auto">
          <a:xfrm>
            <a:off x="728664" y="538165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106" name="Freeform 1246"/>
          <p:cNvSpPr>
            <a:spLocks/>
          </p:cNvSpPr>
          <p:nvPr/>
        </p:nvSpPr>
        <p:spPr bwMode="auto">
          <a:xfrm>
            <a:off x="725489" y="547690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107" name="Freeform 1250"/>
          <p:cNvSpPr>
            <a:spLocks/>
          </p:cNvSpPr>
          <p:nvPr/>
        </p:nvSpPr>
        <p:spPr bwMode="auto">
          <a:xfrm>
            <a:off x="731839" y="53022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108" name="Freeform 1252"/>
          <p:cNvSpPr>
            <a:spLocks/>
          </p:cNvSpPr>
          <p:nvPr/>
        </p:nvSpPr>
        <p:spPr bwMode="auto">
          <a:xfrm>
            <a:off x="731839" y="527050"/>
            <a:ext cx="3175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109" name="Freeform 1255"/>
          <p:cNvSpPr>
            <a:spLocks/>
          </p:cNvSpPr>
          <p:nvPr/>
        </p:nvSpPr>
        <p:spPr bwMode="auto">
          <a:xfrm>
            <a:off x="712789" y="550865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110" name="Rectangle 1256"/>
          <p:cNvSpPr>
            <a:spLocks noChangeArrowheads="1"/>
          </p:cNvSpPr>
          <p:nvPr/>
        </p:nvSpPr>
        <p:spPr bwMode="auto">
          <a:xfrm>
            <a:off x="722314" y="550865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111" name="Freeform 1258"/>
          <p:cNvSpPr>
            <a:spLocks/>
          </p:cNvSpPr>
          <p:nvPr/>
        </p:nvSpPr>
        <p:spPr bwMode="auto">
          <a:xfrm>
            <a:off x="722314" y="550865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112" name="Freeform 1266"/>
          <p:cNvSpPr>
            <a:spLocks/>
          </p:cNvSpPr>
          <p:nvPr/>
        </p:nvSpPr>
        <p:spPr bwMode="auto">
          <a:xfrm>
            <a:off x="728663" y="534990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113" name="Freeform 1269"/>
          <p:cNvSpPr>
            <a:spLocks/>
          </p:cNvSpPr>
          <p:nvPr/>
        </p:nvSpPr>
        <p:spPr bwMode="auto">
          <a:xfrm>
            <a:off x="728664" y="530227"/>
            <a:ext cx="3175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11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11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11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11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11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11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120" name="Freeform 1277"/>
          <p:cNvSpPr>
            <a:spLocks/>
          </p:cNvSpPr>
          <p:nvPr/>
        </p:nvSpPr>
        <p:spPr bwMode="auto">
          <a:xfrm>
            <a:off x="728663" y="523877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121" name="Freeform 1287"/>
          <p:cNvSpPr>
            <a:spLocks/>
          </p:cNvSpPr>
          <p:nvPr/>
        </p:nvSpPr>
        <p:spPr bwMode="auto">
          <a:xfrm>
            <a:off x="719139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122" name="Freeform 1290"/>
          <p:cNvSpPr>
            <a:spLocks/>
          </p:cNvSpPr>
          <p:nvPr/>
        </p:nvSpPr>
        <p:spPr bwMode="auto">
          <a:xfrm>
            <a:off x="719139" y="517527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123" name="Rectangle 1335"/>
          <p:cNvSpPr>
            <a:spLocks noChangeArrowheads="1"/>
          </p:cNvSpPr>
          <p:nvPr/>
        </p:nvSpPr>
        <p:spPr bwMode="auto">
          <a:xfrm>
            <a:off x="468314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124" name="Rectangle 1336"/>
          <p:cNvSpPr>
            <a:spLocks noChangeArrowheads="1"/>
          </p:cNvSpPr>
          <p:nvPr/>
        </p:nvSpPr>
        <p:spPr bwMode="auto">
          <a:xfrm>
            <a:off x="474664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125" name="Rectangle 1337"/>
          <p:cNvSpPr>
            <a:spLocks noChangeArrowheads="1"/>
          </p:cNvSpPr>
          <p:nvPr/>
        </p:nvSpPr>
        <p:spPr bwMode="auto">
          <a:xfrm>
            <a:off x="474664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126" name="Rectangle 1340"/>
          <p:cNvSpPr>
            <a:spLocks noChangeArrowheads="1"/>
          </p:cNvSpPr>
          <p:nvPr/>
        </p:nvSpPr>
        <p:spPr bwMode="auto">
          <a:xfrm>
            <a:off x="468314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127" name="Rectangle 1341"/>
          <p:cNvSpPr>
            <a:spLocks noChangeArrowheads="1"/>
          </p:cNvSpPr>
          <p:nvPr/>
        </p:nvSpPr>
        <p:spPr bwMode="auto">
          <a:xfrm>
            <a:off x="468314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128" name="Rectangle 1342"/>
          <p:cNvSpPr>
            <a:spLocks noChangeArrowheads="1"/>
          </p:cNvSpPr>
          <p:nvPr/>
        </p:nvSpPr>
        <p:spPr bwMode="auto">
          <a:xfrm>
            <a:off x="468314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129" name="Rectangle 1343"/>
          <p:cNvSpPr>
            <a:spLocks noChangeArrowheads="1"/>
          </p:cNvSpPr>
          <p:nvPr/>
        </p:nvSpPr>
        <p:spPr bwMode="auto">
          <a:xfrm>
            <a:off x="468314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130" name="Rectangle 1344"/>
          <p:cNvSpPr>
            <a:spLocks noChangeArrowheads="1"/>
          </p:cNvSpPr>
          <p:nvPr/>
        </p:nvSpPr>
        <p:spPr bwMode="auto">
          <a:xfrm>
            <a:off x="465139" y="485777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170" name="ClipArt Placeholder 9"/>
          <p:cNvSpPr>
            <a:spLocks noGrp="1"/>
          </p:cNvSpPr>
          <p:nvPr>
            <p:ph type="clipArt" sz="quarter" idx="49"/>
          </p:nvPr>
        </p:nvSpPr>
        <p:spPr>
          <a:xfrm>
            <a:off x="341834" y="3721343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177" name="ClipArt Placeholder 9"/>
          <p:cNvSpPr>
            <a:spLocks noGrp="1"/>
          </p:cNvSpPr>
          <p:nvPr>
            <p:ph type="clipArt" sz="quarter" idx="56"/>
          </p:nvPr>
        </p:nvSpPr>
        <p:spPr>
          <a:xfrm>
            <a:off x="2093047" y="3721343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184" name="ClipArt Placeholder 9"/>
          <p:cNvSpPr>
            <a:spLocks noGrp="1"/>
          </p:cNvSpPr>
          <p:nvPr>
            <p:ph type="clipArt" sz="quarter" idx="63"/>
          </p:nvPr>
        </p:nvSpPr>
        <p:spPr>
          <a:xfrm>
            <a:off x="3844259" y="3721343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191" name="ClipArt Placeholder 9"/>
          <p:cNvSpPr>
            <a:spLocks noGrp="1"/>
          </p:cNvSpPr>
          <p:nvPr>
            <p:ph type="clipArt" sz="quarter" idx="70"/>
          </p:nvPr>
        </p:nvSpPr>
        <p:spPr>
          <a:xfrm>
            <a:off x="5595471" y="3721343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198" name="ClipArt Placeholder 9"/>
          <p:cNvSpPr>
            <a:spLocks noGrp="1"/>
          </p:cNvSpPr>
          <p:nvPr>
            <p:ph type="clipArt" sz="quarter" idx="77"/>
          </p:nvPr>
        </p:nvSpPr>
        <p:spPr>
          <a:xfrm>
            <a:off x="7346684" y="3721343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7"/>
            <a:ext cx="8439652" cy="668193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1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60349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476491" y="4049122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73" name="Text Placeholder 2"/>
          <p:cNvSpPr>
            <a:spLocks noGrp="1"/>
          </p:cNvSpPr>
          <p:nvPr>
            <p:ph type="body" sz="quarter" idx="52"/>
          </p:nvPr>
        </p:nvSpPr>
        <p:spPr>
          <a:xfrm>
            <a:off x="465100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4" name="Text Placeholder 2"/>
          <p:cNvSpPr>
            <a:spLocks noGrp="1"/>
          </p:cNvSpPr>
          <p:nvPr>
            <p:ph type="body" sz="quarter" idx="53"/>
          </p:nvPr>
        </p:nvSpPr>
        <p:spPr>
          <a:xfrm>
            <a:off x="465100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Text Placeholder 2"/>
          <p:cNvSpPr>
            <a:spLocks noGrp="1"/>
          </p:cNvSpPr>
          <p:nvPr>
            <p:ph type="body" sz="quarter" idx="54"/>
          </p:nvPr>
        </p:nvSpPr>
        <p:spPr>
          <a:xfrm>
            <a:off x="465100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Text Placeholder 2"/>
          <p:cNvSpPr>
            <a:spLocks noGrp="1"/>
          </p:cNvSpPr>
          <p:nvPr>
            <p:ph type="body" sz="quarter" idx="55"/>
          </p:nvPr>
        </p:nvSpPr>
        <p:spPr>
          <a:xfrm>
            <a:off x="465100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8" name="Text Placeholder 2"/>
          <p:cNvSpPr>
            <a:spLocks noGrp="1"/>
          </p:cNvSpPr>
          <p:nvPr>
            <p:ph type="body" sz="quarter" idx="57"/>
          </p:nvPr>
        </p:nvSpPr>
        <p:spPr>
          <a:xfrm>
            <a:off x="23215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9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2194508" y="4049122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80" name="Text Placeholder 2"/>
          <p:cNvSpPr>
            <a:spLocks noGrp="1"/>
          </p:cNvSpPr>
          <p:nvPr>
            <p:ph type="body" sz="quarter" idx="59"/>
          </p:nvPr>
        </p:nvSpPr>
        <p:spPr>
          <a:xfrm>
            <a:off x="2183117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1" name="Text Placeholder 2"/>
          <p:cNvSpPr>
            <a:spLocks noGrp="1"/>
          </p:cNvSpPr>
          <p:nvPr>
            <p:ph type="body" sz="quarter" idx="60"/>
          </p:nvPr>
        </p:nvSpPr>
        <p:spPr>
          <a:xfrm>
            <a:off x="2183117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2" name="Text Placeholder 2"/>
          <p:cNvSpPr>
            <a:spLocks noGrp="1"/>
          </p:cNvSpPr>
          <p:nvPr>
            <p:ph type="body" sz="quarter" idx="61"/>
          </p:nvPr>
        </p:nvSpPr>
        <p:spPr>
          <a:xfrm>
            <a:off x="2183117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3" name="Text Placeholder 2"/>
          <p:cNvSpPr>
            <a:spLocks noGrp="1"/>
          </p:cNvSpPr>
          <p:nvPr>
            <p:ph type="body" sz="quarter" idx="62"/>
          </p:nvPr>
        </p:nvSpPr>
        <p:spPr>
          <a:xfrm>
            <a:off x="2183117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2"/>
          <p:cNvSpPr>
            <a:spLocks noGrp="1"/>
          </p:cNvSpPr>
          <p:nvPr>
            <p:ph type="body" sz="quarter" idx="64"/>
          </p:nvPr>
        </p:nvSpPr>
        <p:spPr>
          <a:xfrm>
            <a:off x="4101439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6" name="Picture Placeholder 4"/>
          <p:cNvSpPr>
            <a:spLocks noGrp="1"/>
          </p:cNvSpPr>
          <p:nvPr>
            <p:ph type="pic" sz="quarter" idx="65"/>
          </p:nvPr>
        </p:nvSpPr>
        <p:spPr>
          <a:xfrm>
            <a:off x="3974440" y="4049122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87" name="Text Placeholder 2"/>
          <p:cNvSpPr>
            <a:spLocks noGrp="1"/>
          </p:cNvSpPr>
          <p:nvPr>
            <p:ph type="body" sz="quarter" idx="66"/>
          </p:nvPr>
        </p:nvSpPr>
        <p:spPr>
          <a:xfrm>
            <a:off x="3963048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2"/>
          <p:cNvSpPr>
            <a:spLocks noGrp="1"/>
          </p:cNvSpPr>
          <p:nvPr>
            <p:ph type="body" sz="quarter" idx="67"/>
          </p:nvPr>
        </p:nvSpPr>
        <p:spPr>
          <a:xfrm>
            <a:off x="3963048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9" name="Text Placeholder 2"/>
          <p:cNvSpPr>
            <a:spLocks noGrp="1"/>
          </p:cNvSpPr>
          <p:nvPr>
            <p:ph type="body" sz="quarter" idx="68"/>
          </p:nvPr>
        </p:nvSpPr>
        <p:spPr>
          <a:xfrm>
            <a:off x="3963048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0" name="Text Placeholder 2"/>
          <p:cNvSpPr>
            <a:spLocks noGrp="1"/>
          </p:cNvSpPr>
          <p:nvPr>
            <p:ph type="body" sz="quarter" idx="69"/>
          </p:nvPr>
        </p:nvSpPr>
        <p:spPr>
          <a:xfrm>
            <a:off x="3963048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2" name="Text Placeholder 2"/>
          <p:cNvSpPr>
            <a:spLocks noGrp="1"/>
          </p:cNvSpPr>
          <p:nvPr>
            <p:ph type="body" sz="quarter" idx="71"/>
          </p:nvPr>
        </p:nvSpPr>
        <p:spPr>
          <a:xfrm>
            <a:off x="58631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3" name="Picture Placeholder 4"/>
          <p:cNvSpPr>
            <a:spLocks noGrp="1"/>
          </p:cNvSpPr>
          <p:nvPr>
            <p:ph type="pic" sz="quarter" idx="72"/>
          </p:nvPr>
        </p:nvSpPr>
        <p:spPr>
          <a:xfrm>
            <a:off x="5736109" y="4049122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94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5724717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5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5724717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6" name="Text Placeholder 2"/>
          <p:cNvSpPr>
            <a:spLocks noGrp="1"/>
          </p:cNvSpPr>
          <p:nvPr>
            <p:ph type="body" sz="quarter" idx="75"/>
          </p:nvPr>
        </p:nvSpPr>
        <p:spPr>
          <a:xfrm>
            <a:off x="5724717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2"/>
          <p:cNvSpPr>
            <a:spLocks noGrp="1"/>
          </p:cNvSpPr>
          <p:nvPr>
            <p:ph type="body" sz="quarter" idx="76"/>
          </p:nvPr>
        </p:nvSpPr>
        <p:spPr>
          <a:xfrm>
            <a:off x="5724717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9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763646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0" name="Picture Placeholder 4"/>
          <p:cNvSpPr>
            <a:spLocks noGrp="1"/>
          </p:cNvSpPr>
          <p:nvPr>
            <p:ph type="pic" sz="quarter" idx="79"/>
          </p:nvPr>
        </p:nvSpPr>
        <p:spPr>
          <a:xfrm>
            <a:off x="7509462" y="4049122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01" name="Text Placeholder 2"/>
          <p:cNvSpPr>
            <a:spLocks noGrp="1"/>
          </p:cNvSpPr>
          <p:nvPr>
            <p:ph type="body" sz="quarter" idx="80"/>
          </p:nvPr>
        </p:nvSpPr>
        <p:spPr>
          <a:xfrm>
            <a:off x="7498070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2" name="Text Placeholder 2"/>
          <p:cNvSpPr>
            <a:spLocks noGrp="1"/>
          </p:cNvSpPr>
          <p:nvPr>
            <p:ph type="body" sz="quarter" idx="81"/>
          </p:nvPr>
        </p:nvSpPr>
        <p:spPr>
          <a:xfrm>
            <a:off x="7498070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3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7498070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4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7498070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5" name="ClipArt Placeholder 9"/>
          <p:cNvSpPr>
            <a:spLocks noGrp="1"/>
          </p:cNvSpPr>
          <p:nvPr>
            <p:ph type="clipArt" sz="quarter" idx="84"/>
          </p:nvPr>
        </p:nvSpPr>
        <p:spPr>
          <a:xfrm>
            <a:off x="349091" y="1370029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206" name="ClipArt Placeholder 9"/>
          <p:cNvSpPr>
            <a:spLocks noGrp="1"/>
          </p:cNvSpPr>
          <p:nvPr>
            <p:ph type="clipArt" sz="quarter" idx="85"/>
          </p:nvPr>
        </p:nvSpPr>
        <p:spPr>
          <a:xfrm>
            <a:off x="2100304" y="1370029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207" name="ClipArt Placeholder 9"/>
          <p:cNvSpPr>
            <a:spLocks noGrp="1"/>
          </p:cNvSpPr>
          <p:nvPr>
            <p:ph type="clipArt" sz="quarter" idx="86"/>
          </p:nvPr>
        </p:nvSpPr>
        <p:spPr>
          <a:xfrm>
            <a:off x="3851516" y="1370029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208" name="ClipArt Placeholder 9"/>
          <p:cNvSpPr>
            <a:spLocks noGrp="1"/>
          </p:cNvSpPr>
          <p:nvPr>
            <p:ph type="clipArt" sz="quarter" idx="87"/>
          </p:nvPr>
        </p:nvSpPr>
        <p:spPr>
          <a:xfrm>
            <a:off x="5602728" y="1370029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209" name="ClipArt Placeholder 9"/>
          <p:cNvSpPr>
            <a:spLocks noGrp="1"/>
          </p:cNvSpPr>
          <p:nvPr>
            <p:ph type="clipArt" sz="quarter" idx="88"/>
          </p:nvPr>
        </p:nvSpPr>
        <p:spPr>
          <a:xfrm>
            <a:off x="7353941" y="1370029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210" name="Text Placeholder 2"/>
          <p:cNvSpPr>
            <a:spLocks noGrp="1"/>
          </p:cNvSpPr>
          <p:nvPr>
            <p:ph type="body" sz="quarter" idx="89"/>
          </p:nvPr>
        </p:nvSpPr>
        <p:spPr>
          <a:xfrm>
            <a:off x="61074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1" name="Picture Placeholder 4"/>
          <p:cNvSpPr>
            <a:spLocks noGrp="1"/>
          </p:cNvSpPr>
          <p:nvPr>
            <p:ph type="pic" sz="quarter" idx="90"/>
          </p:nvPr>
        </p:nvSpPr>
        <p:spPr>
          <a:xfrm>
            <a:off x="48374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12" name="Text Placeholder 2"/>
          <p:cNvSpPr>
            <a:spLocks noGrp="1"/>
          </p:cNvSpPr>
          <p:nvPr>
            <p:ph type="body" sz="quarter" idx="91"/>
          </p:nvPr>
        </p:nvSpPr>
        <p:spPr>
          <a:xfrm>
            <a:off x="472357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3" name="Text Placeholder 2"/>
          <p:cNvSpPr>
            <a:spLocks noGrp="1"/>
          </p:cNvSpPr>
          <p:nvPr>
            <p:ph type="body" sz="quarter" idx="92"/>
          </p:nvPr>
        </p:nvSpPr>
        <p:spPr>
          <a:xfrm>
            <a:off x="472357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4" name="Text Placeholder 2"/>
          <p:cNvSpPr>
            <a:spLocks noGrp="1"/>
          </p:cNvSpPr>
          <p:nvPr>
            <p:ph type="body" sz="quarter" idx="93"/>
          </p:nvPr>
        </p:nvSpPr>
        <p:spPr>
          <a:xfrm>
            <a:off x="472357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5" name="Text Placeholder 2"/>
          <p:cNvSpPr>
            <a:spLocks noGrp="1"/>
          </p:cNvSpPr>
          <p:nvPr>
            <p:ph type="body" sz="quarter" idx="94"/>
          </p:nvPr>
        </p:nvSpPr>
        <p:spPr>
          <a:xfrm>
            <a:off x="472357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Text Placeholder 2"/>
          <p:cNvSpPr>
            <a:spLocks noGrp="1"/>
          </p:cNvSpPr>
          <p:nvPr>
            <p:ph type="body" sz="quarter" idx="95"/>
          </p:nvPr>
        </p:nvSpPr>
        <p:spPr>
          <a:xfrm>
            <a:off x="23287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Picture Placeholder 4"/>
          <p:cNvSpPr>
            <a:spLocks noGrp="1"/>
          </p:cNvSpPr>
          <p:nvPr>
            <p:ph type="pic" sz="quarter" idx="96"/>
          </p:nvPr>
        </p:nvSpPr>
        <p:spPr>
          <a:xfrm>
            <a:off x="2201766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18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2190374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9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2190374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0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2190374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1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2190374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2" name="Text Placeholder 2"/>
          <p:cNvSpPr>
            <a:spLocks noGrp="1"/>
          </p:cNvSpPr>
          <p:nvPr>
            <p:ph type="body" sz="quarter" idx="101"/>
          </p:nvPr>
        </p:nvSpPr>
        <p:spPr>
          <a:xfrm>
            <a:off x="4108696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3" name="Picture Placeholder 4"/>
          <p:cNvSpPr>
            <a:spLocks noGrp="1"/>
          </p:cNvSpPr>
          <p:nvPr>
            <p:ph type="pic" sz="quarter" idx="102"/>
          </p:nvPr>
        </p:nvSpPr>
        <p:spPr>
          <a:xfrm>
            <a:off x="3981697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24" name="Text Placeholder 2"/>
          <p:cNvSpPr>
            <a:spLocks noGrp="1"/>
          </p:cNvSpPr>
          <p:nvPr>
            <p:ph type="body" sz="quarter" idx="103"/>
          </p:nvPr>
        </p:nvSpPr>
        <p:spPr>
          <a:xfrm>
            <a:off x="3970305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5" name="Text Placeholder 2"/>
          <p:cNvSpPr>
            <a:spLocks noGrp="1"/>
          </p:cNvSpPr>
          <p:nvPr>
            <p:ph type="body" sz="quarter" idx="104"/>
          </p:nvPr>
        </p:nvSpPr>
        <p:spPr>
          <a:xfrm>
            <a:off x="3970305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6" name="Text Placeholder 2"/>
          <p:cNvSpPr>
            <a:spLocks noGrp="1"/>
          </p:cNvSpPr>
          <p:nvPr>
            <p:ph type="body" sz="quarter" idx="105"/>
          </p:nvPr>
        </p:nvSpPr>
        <p:spPr>
          <a:xfrm>
            <a:off x="3970305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7" name="Text Placeholder 2"/>
          <p:cNvSpPr>
            <a:spLocks noGrp="1"/>
          </p:cNvSpPr>
          <p:nvPr>
            <p:ph type="body" sz="quarter" idx="106"/>
          </p:nvPr>
        </p:nvSpPr>
        <p:spPr>
          <a:xfrm>
            <a:off x="3970305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8" name="Text Placeholder 2"/>
          <p:cNvSpPr>
            <a:spLocks noGrp="1"/>
          </p:cNvSpPr>
          <p:nvPr>
            <p:ph type="body" sz="quarter" idx="107"/>
          </p:nvPr>
        </p:nvSpPr>
        <p:spPr>
          <a:xfrm>
            <a:off x="58703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9" name="Picture Placeholder 4"/>
          <p:cNvSpPr>
            <a:spLocks noGrp="1"/>
          </p:cNvSpPr>
          <p:nvPr>
            <p:ph type="pic" sz="quarter" idx="108"/>
          </p:nvPr>
        </p:nvSpPr>
        <p:spPr>
          <a:xfrm>
            <a:off x="57433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30" name="Text Placeholder 2"/>
          <p:cNvSpPr>
            <a:spLocks noGrp="1"/>
          </p:cNvSpPr>
          <p:nvPr>
            <p:ph type="body" sz="quarter" idx="109"/>
          </p:nvPr>
        </p:nvSpPr>
        <p:spPr>
          <a:xfrm>
            <a:off x="5731974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1" name="Text Placeholder 2"/>
          <p:cNvSpPr>
            <a:spLocks noGrp="1"/>
          </p:cNvSpPr>
          <p:nvPr>
            <p:ph type="body" sz="quarter" idx="110"/>
          </p:nvPr>
        </p:nvSpPr>
        <p:spPr>
          <a:xfrm>
            <a:off x="5731974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2" name="Text Placeholder 2"/>
          <p:cNvSpPr>
            <a:spLocks noGrp="1"/>
          </p:cNvSpPr>
          <p:nvPr>
            <p:ph type="body" sz="quarter" idx="111"/>
          </p:nvPr>
        </p:nvSpPr>
        <p:spPr>
          <a:xfrm>
            <a:off x="5731974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3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5731974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4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764371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5" name="Picture Placeholder 4"/>
          <p:cNvSpPr>
            <a:spLocks noGrp="1"/>
          </p:cNvSpPr>
          <p:nvPr>
            <p:ph type="pic" sz="quarter" idx="114"/>
          </p:nvPr>
        </p:nvSpPr>
        <p:spPr>
          <a:xfrm>
            <a:off x="7516719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36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7505327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7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7505327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8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7505327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9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7505327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1" name="Footer Placeholder 1"/>
          <p:cNvSpPr>
            <a:spLocks noGrp="1"/>
          </p:cNvSpPr>
          <p:nvPr>
            <p:ph type="ftr" sz="quarter" idx="1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132" name="Slide Number Placeholder 2"/>
          <p:cNvSpPr>
            <a:spLocks noGrp="1"/>
          </p:cNvSpPr>
          <p:nvPr>
            <p:ph type="sldNum" sz="quarter" idx="120"/>
          </p:nvPr>
        </p:nvSpPr>
        <p:spPr/>
        <p:txBody>
          <a:bodyPr/>
          <a:lstStyle>
            <a:lvl1pPr>
              <a:defRPr/>
            </a:lvl1pPr>
          </a:lstStyle>
          <a:p>
            <a:fld id="{A28588D8-E072-45D9-B934-40DAE49E3E00}" type="slidenum">
              <a:rPr lang="en-NZ" altLang="en-US"/>
              <a:pPr/>
              <a:t>‹#›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752720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13610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6317" y="4064003"/>
            <a:ext cx="3978929" cy="1751263"/>
          </a:xfrm>
        </p:spPr>
        <p:txBody>
          <a:bodyPr/>
          <a:lstStyle>
            <a:lvl1pPr>
              <a:defRPr sz="3000" b="0" i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F031C0-DFBF-4705-9F33-B55CF9F08C3A}" type="slidenum">
              <a:rPr lang="en-NZ" altLang="en-US"/>
              <a:pPr/>
              <a:t>‹#›</a:t>
            </a:fld>
            <a:endParaRPr lang="en-NZ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963431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46514" y="5302250"/>
            <a:ext cx="5297487" cy="155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6317" y="3075216"/>
            <a:ext cx="3978929" cy="1950356"/>
          </a:xfrm>
        </p:spPr>
        <p:txBody>
          <a:bodyPr/>
          <a:lstStyle>
            <a:lvl1pPr>
              <a:defRPr sz="3000" b="0" i="0" baseline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080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1" y="1132417"/>
            <a:ext cx="8445500" cy="5069416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A44E375D-E523-4CBC-AF1A-001A2BAF4D3B}" type="slidenum">
              <a:rPr lang="en-NZ" altLang="en-US"/>
              <a:pPr/>
              <a:t>‹#›</a:t>
            </a:fld>
            <a:endParaRPr lang="en-NZ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431841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1" y="1147233"/>
            <a:ext cx="4159249" cy="5048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4" y="1147233"/>
            <a:ext cx="4159249" cy="5048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87C5401E-8EA7-4287-94ED-CDE460761370}" type="slidenum">
              <a:rPr lang="en-NZ" altLang="en-US"/>
              <a:pPr/>
              <a:t>‹#›</a:t>
            </a:fld>
            <a:endParaRPr lang="en-NZ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470291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1" y="1147233"/>
            <a:ext cx="4159249" cy="5048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4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7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CCFD7078-37A7-4675-B842-CE04C529DE8B}" type="slidenum">
              <a:rPr lang="en-NZ" altLang="en-US"/>
              <a:pPr/>
              <a:t>‹#›</a:t>
            </a:fld>
            <a:endParaRPr lang="en-NZ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1274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311652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2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4" y="1189791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3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3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08001" y="4699001"/>
            <a:ext cx="5058833" cy="1375832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7"/>
          </p:nvPr>
        </p:nvSpPr>
        <p:spPr>
          <a:xfrm>
            <a:off x="5942014" y="6107115"/>
            <a:ext cx="2551112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537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4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7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1"/>
          </p:nvPr>
        </p:nvSpPr>
        <p:spPr>
          <a:xfrm>
            <a:off x="347134" y="114088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351367" y="371686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A65AC9E5-0BE2-4D32-80C8-CEA2DEB14F8B}" type="slidenum">
              <a:rPr lang="en-NZ" altLang="en-US"/>
              <a:pPr/>
              <a:t>‹#›</a:t>
            </a:fld>
            <a:endParaRPr lang="en-NZ" alt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003654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/>
          <p:cNvSpPr>
            <a:spLocks noChangeShapeType="1"/>
          </p:cNvSpPr>
          <p:nvPr/>
        </p:nvSpPr>
        <p:spPr bwMode="auto">
          <a:xfrm>
            <a:off x="484189" y="617540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5" name="Line 1087"/>
          <p:cNvSpPr>
            <a:spLocks noChangeShapeType="1"/>
          </p:cNvSpPr>
          <p:nvPr/>
        </p:nvSpPr>
        <p:spPr bwMode="auto">
          <a:xfrm>
            <a:off x="484189" y="617540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6" name="Rectangle 1088"/>
          <p:cNvSpPr>
            <a:spLocks noChangeArrowheads="1"/>
          </p:cNvSpPr>
          <p:nvPr/>
        </p:nvSpPr>
        <p:spPr bwMode="auto">
          <a:xfrm>
            <a:off x="484189" y="617540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7" name="Rectangle 1089"/>
          <p:cNvSpPr>
            <a:spLocks noChangeArrowheads="1"/>
          </p:cNvSpPr>
          <p:nvPr/>
        </p:nvSpPr>
        <p:spPr bwMode="auto">
          <a:xfrm>
            <a:off x="484189" y="617540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8" name="Freeform 1098"/>
          <p:cNvSpPr>
            <a:spLocks/>
          </p:cNvSpPr>
          <p:nvPr/>
        </p:nvSpPr>
        <p:spPr bwMode="auto">
          <a:xfrm>
            <a:off x="487364" y="617540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9" name="Freeform 1115"/>
          <p:cNvSpPr>
            <a:spLocks/>
          </p:cNvSpPr>
          <p:nvPr/>
        </p:nvSpPr>
        <p:spPr bwMode="auto">
          <a:xfrm>
            <a:off x="458789" y="47307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10" name="Freeform 1120"/>
          <p:cNvSpPr>
            <a:spLocks/>
          </p:cNvSpPr>
          <p:nvPr/>
        </p:nvSpPr>
        <p:spPr bwMode="auto">
          <a:xfrm>
            <a:off x="458789" y="463552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11" name="Freeform 1134"/>
          <p:cNvSpPr>
            <a:spLocks/>
          </p:cNvSpPr>
          <p:nvPr/>
        </p:nvSpPr>
        <p:spPr bwMode="auto">
          <a:xfrm>
            <a:off x="703264" y="514350"/>
            <a:ext cx="3175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12" name="Freeform 1141"/>
          <p:cNvSpPr>
            <a:spLocks/>
          </p:cNvSpPr>
          <p:nvPr/>
        </p:nvSpPr>
        <p:spPr bwMode="auto">
          <a:xfrm>
            <a:off x="706439" y="479425"/>
            <a:ext cx="1587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13" name="Freeform 1148"/>
          <p:cNvSpPr>
            <a:spLocks/>
          </p:cNvSpPr>
          <p:nvPr/>
        </p:nvSpPr>
        <p:spPr bwMode="auto">
          <a:xfrm>
            <a:off x="693739" y="460376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14" name="Freeform 1150"/>
          <p:cNvSpPr>
            <a:spLocks/>
          </p:cNvSpPr>
          <p:nvPr/>
        </p:nvSpPr>
        <p:spPr bwMode="auto">
          <a:xfrm>
            <a:off x="684214" y="447677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15" name="Freeform 1152"/>
          <p:cNvSpPr>
            <a:spLocks/>
          </p:cNvSpPr>
          <p:nvPr/>
        </p:nvSpPr>
        <p:spPr bwMode="auto">
          <a:xfrm>
            <a:off x="684214" y="447677"/>
            <a:ext cx="3175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16" name="Freeform 1154"/>
          <p:cNvSpPr>
            <a:spLocks/>
          </p:cNvSpPr>
          <p:nvPr/>
        </p:nvSpPr>
        <p:spPr bwMode="auto">
          <a:xfrm>
            <a:off x="665164" y="43497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17" name="Freeform 1156"/>
          <p:cNvSpPr>
            <a:spLocks/>
          </p:cNvSpPr>
          <p:nvPr/>
        </p:nvSpPr>
        <p:spPr bwMode="auto">
          <a:xfrm>
            <a:off x="665164" y="431801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18" name="Freeform 1163"/>
          <p:cNvSpPr>
            <a:spLocks/>
          </p:cNvSpPr>
          <p:nvPr/>
        </p:nvSpPr>
        <p:spPr bwMode="auto">
          <a:xfrm>
            <a:off x="611188" y="415927"/>
            <a:ext cx="6350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19" name="Freeform 1172"/>
          <p:cNvSpPr>
            <a:spLocks/>
          </p:cNvSpPr>
          <p:nvPr/>
        </p:nvSpPr>
        <p:spPr bwMode="auto">
          <a:xfrm>
            <a:off x="582614" y="476252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20" name="Freeform 1177"/>
          <p:cNvSpPr>
            <a:spLocks/>
          </p:cNvSpPr>
          <p:nvPr/>
        </p:nvSpPr>
        <p:spPr bwMode="auto">
          <a:xfrm>
            <a:off x="557214" y="534990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21" name="Freeform 1180"/>
          <p:cNvSpPr>
            <a:spLocks/>
          </p:cNvSpPr>
          <p:nvPr/>
        </p:nvSpPr>
        <p:spPr bwMode="auto">
          <a:xfrm>
            <a:off x="560389" y="530227"/>
            <a:ext cx="3175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22" name="Line 1187"/>
          <p:cNvSpPr>
            <a:spLocks noChangeShapeType="1"/>
          </p:cNvSpPr>
          <p:nvPr/>
        </p:nvSpPr>
        <p:spPr bwMode="auto">
          <a:xfrm>
            <a:off x="569914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23" name="Line 1188"/>
          <p:cNvSpPr>
            <a:spLocks noChangeShapeType="1"/>
          </p:cNvSpPr>
          <p:nvPr/>
        </p:nvSpPr>
        <p:spPr bwMode="auto">
          <a:xfrm>
            <a:off x="569914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24" name="Freeform 1208"/>
          <p:cNvSpPr>
            <a:spLocks/>
          </p:cNvSpPr>
          <p:nvPr/>
        </p:nvSpPr>
        <p:spPr bwMode="auto">
          <a:xfrm>
            <a:off x="595313" y="557215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25" name="Freeform 1210"/>
          <p:cNvSpPr>
            <a:spLocks/>
          </p:cNvSpPr>
          <p:nvPr/>
        </p:nvSpPr>
        <p:spPr bwMode="auto">
          <a:xfrm>
            <a:off x="595314" y="55721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26" name="Freeform 1214"/>
          <p:cNvSpPr>
            <a:spLocks/>
          </p:cNvSpPr>
          <p:nvPr/>
        </p:nvSpPr>
        <p:spPr bwMode="auto">
          <a:xfrm>
            <a:off x="595314" y="557215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27" name="Rectangle 1215"/>
          <p:cNvSpPr>
            <a:spLocks noChangeArrowheads="1"/>
          </p:cNvSpPr>
          <p:nvPr/>
        </p:nvSpPr>
        <p:spPr bwMode="auto">
          <a:xfrm>
            <a:off x="595313" y="627065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28" name="Freeform 1217"/>
          <p:cNvSpPr>
            <a:spLocks/>
          </p:cNvSpPr>
          <p:nvPr/>
        </p:nvSpPr>
        <p:spPr bwMode="auto">
          <a:xfrm>
            <a:off x="595313" y="627065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29" name="Freeform 1219"/>
          <p:cNvSpPr>
            <a:spLocks/>
          </p:cNvSpPr>
          <p:nvPr/>
        </p:nvSpPr>
        <p:spPr bwMode="auto">
          <a:xfrm>
            <a:off x="731839" y="541340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30" name="Freeform 1221"/>
          <p:cNvSpPr>
            <a:spLocks/>
          </p:cNvSpPr>
          <p:nvPr/>
        </p:nvSpPr>
        <p:spPr bwMode="auto">
          <a:xfrm>
            <a:off x="731839" y="541340"/>
            <a:ext cx="3175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31" name="Freeform 1234"/>
          <p:cNvSpPr>
            <a:spLocks/>
          </p:cNvSpPr>
          <p:nvPr/>
        </p:nvSpPr>
        <p:spPr bwMode="auto">
          <a:xfrm>
            <a:off x="722314" y="550865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32" name="Line 1237"/>
          <p:cNvSpPr>
            <a:spLocks noChangeShapeType="1"/>
          </p:cNvSpPr>
          <p:nvPr/>
        </p:nvSpPr>
        <p:spPr bwMode="auto">
          <a:xfrm>
            <a:off x="728663" y="544515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33" name="Line 1238"/>
          <p:cNvSpPr>
            <a:spLocks noChangeShapeType="1"/>
          </p:cNvSpPr>
          <p:nvPr/>
        </p:nvSpPr>
        <p:spPr bwMode="auto">
          <a:xfrm>
            <a:off x="728663" y="544515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34" name="Freeform 1240"/>
          <p:cNvSpPr>
            <a:spLocks/>
          </p:cNvSpPr>
          <p:nvPr/>
        </p:nvSpPr>
        <p:spPr bwMode="auto">
          <a:xfrm>
            <a:off x="728663" y="541340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35" name="Freeform 1243"/>
          <p:cNvSpPr>
            <a:spLocks/>
          </p:cNvSpPr>
          <p:nvPr/>
        </p:nvSpPr>
        <p:spPr bwMode="auto">
          <a:xfrm>
            <a:off x="728664" y="538165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36" name="Freeform 1246"/>
          <p:cNvSpPr>
            <a:spLocks/>
          </p:cNvSpPr>
          <p:nvPr/>
        </p:nvSpPr>
        <p:spPr bwMode="auto">
          <a:xfrm>
            <a:off x="725489" y="547690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37" name="Freeform 1250"/>
          <p:cNvSpPr>
            <a:spLocks/>
          </p:cNvSpPr>
          <p:nvPr/>
        </p:nvSpPr>
        <p:spPr bwMode="auto">
          <a:xfrm>
            <a:off x="731839" y="53022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38" name="Freeform 1252"/>
          <p:cNvSpPr>
            <a:spLocks/>
          </p:cNvSpPr>
          <p:nvPr/>
        </p:nvSpPr>
        <p:spPr bwMode="auto">
          <a:xfrm>
            <a:off x="731839" y="527050"/>
            <a:ext cx="3175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39" name="Freeform 1255"/>
          <p:cNvSpPr>
            <a:spLocks/>
          </p:cNvSpPr>
          <p:nvPr/>
        </p:nvSpPr>
        <p:spPr bwMode="auto">
          <a:xfrm>
            <a:off x="712789" y="550865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40" name="Rectangle 1256"/>
          <p:cNvSpPr>
            <a:spLocks noChangeArrowheads="1"/>
          </p:cNvSpPr>
          <p:nvPr/>
        </p:nvSpPr>
        <p:spPr bwMode="auto">
          <a:xfrm>
            <a:off x="722314" y="550865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41" name="Freeform 1258"/>
          <p:cNvSpPr>
            <a:spLocks/>
          </p:cNvSpPr>
          <p:nvPr/>
        </p:nvSpPr>
        <p:spPr bwMode="auto">
          <a:xfrm>
            <a:off x="722314" y="550865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42" name="Freeform 1266"/>
          <p:cNvSpPr>
            <a:spLocks/>
          </p:cNvSpPr>
          <p:nvPr/>
        </p:nvSpPr>
        <p:spPr bwMode="auto">
          <a:xfrm>
            <a:off x="728663" y="534990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43" name="Freeform 1269"/>
          <p:cNvSpPr>
            <a:spLocks/>
          </p:cNvSpPr>
          <p:nvPr/>
        </p:nvSpPr>
        <p:spPr bwMode="auto">
          <a:xfrm>
            <a:off x="728664" y="530227"/>
            <a:ext cx="3175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4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4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4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4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4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4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50" name="Freeform 1277"/>
          <p:cNvSpPr>
            <a:spLocks/>
          </p:cNvSpPr>
          <p:nvPr/>
        </p:nvSpPr>
        <p:spPr bwMode="auto">
          <a:xfrm>
            <a:off x="728663" y="523877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51" name="Freeform 1287"/>
          <p:cNvSpPr>
            <a:spLocks/>
          </p:cNvSpPr>
          <p:nvPr/>
        </p:nvSpPr>
        <p:spPr bwMode="auto">
          <a:xfrm>
            <a:off x="719139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52" name="Freeform 1290"/>
          <p:cNvSpPr>
            <a:spLocks/>
          </p:cNvSpPr>
          <p:nvPr/>
        </p:nvSpPr>
        <p:spPr bwMode="auto">
          <a:xfrm>
            <a:off x="719139" y="517527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53" name="Rectangle 1335"/>
          <p:cNvSpPr>
            <a:spLocks noChangeArrowheads="1"/>
          </p:cNvSpPr>
          <p:nvPr/>
        </p:nvSpPr>
        <p:spPr bwMode="auto">
          <a:xfrm>
            <a:off x="468314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54" name="Rectangle 1336"/>
          <p:cNvSpPr>
            <a:spLocks noChangeArrowheads="1"/>
          </p:cNvSpPr>
          <p:nvPr/>
        </p:nvSpPr>
        <p:spPr bwMode="auto">
          <a:xfrm>
            <a:off x="474664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55" name="Rectangle 1337"/>
          <p:cNvSpPr>
            <a:spLocks noChangeArrowheads="1"/>
          </p:cNvSpPr>
          <p:nvPr/>
        </p:nvSpPr>
        <p:spPr bwMode="auto">
          <a:xfrm>
            <a:off x="474664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56" name="Rectangle 1340"/>
          <p:cNvSpPr>
            <a:spLocks noChangeArrowheads="1"/>
          </p:cNvSpPr>
          <p:nvPr/>
        </p:nvSpPr>
        <p:spPr bwMode="auto">
          <a:xfrm>
            <a:off x="468314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57" name="Rectangle 1341"/>
          <p:cNvSpPr>
            <a:spLocks noChangeArrowheads="1"/>
          </p:cNvSpPr>
          <p:nvPr/>
        </p:nvSpPr>
        <p:spPr bwMode="auto">
          <a:xfrm>
            <a:off x="468314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58" name="Rectangle 1342"/>
          <p:cNvSpPr>
            <a:spLocks noChangeArrowheads="1"/>
          </p:cNvSpPr>
          <p:nvPr/>
        </p:nvSpPr>
        <p:spPr bwMode="auto">
          <a:xfrm>
            <a:off x="468314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59" name="Rectangle 1343"/>
          <p:cNvSpPr>
            <a:spLocks noChangeArrowheads="1"/>
          </p:cNvSpPr>
          <p:nvPr/>
        </p:nvSpPr>
        <p:spPr bwMode="auto">
          <a:xfrm>
            <a:off x="468314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60" name="Rectangle 1344"/>
          <p:cNvSpPr>
            <a:spLocks noChangeArrowheads="1"/>
          </p:cNvSpPr>
          <p:nvPr/>
        </p:nvSpPr>
        <p:spPr bwMode="auto">
          <a:xfrm>
            <a:off x="465139" y="485777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61" name="Rectangle 67"/>
          <p:cNvSpPr>
            <a:spLocks noChangeArrowheads="1"/>
          </p:cNvSpPr>
          <p:nvPr/>
        </p:nvSpPr>
        <p:spPr bwMode="auto">
          <a:xfrm>
            <a:off x="0" y="2828927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1306550"/>
            <a:ext cx="7296726" cy="1450437"/>
          </a:xfrm>
        </p:spPr>
        <p:txBody>
          <a:bodyPr/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5" y="3074090"/>
            <a:ext cx="7328771" cy="23974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3174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288638"/>
            <a:ext cx="8533067" cy="461819"/>
          </a:xfrm>
        </p:spPr>
        <p:txBody>
          <a:bodyPr/>
          <a:lstStyle>
            <a:lvl1pPr>
              <a:defRPr sz="2200" b="0" i="0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349780" y="968964"/>
            <a:ext cx="8529637" cy="524990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F1B67F99-D2BE-4A39-921A-52745B17B684}" type="slidenum">
              <a:rPr lang="en-NZ" altLang="en-US"/>
              <a:pPr/>
              <a:t>‹#›</a:t>
            </a:fld>
            <a:endParaRPr lang="en-NZ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1890817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 flipV="1">
            <a:off x="0" y="2"/>
            <a:ext cx="9144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311652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4" y="1189791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3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3"/>
            <a:ext cx="2821170" cy="1393637"/>
          </a:xfrm>
        </p:spPr>
        <p:txBody>
          <a:bodyPr anchor="b"/>
          <a:lstStyle>
            <a:lvl1pPr marL="0" marR="0" indent="0" algn="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 typeface="Wingdings" charset="0"/>
              <a:buNone/>
              <a:tabLst/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08001" y="4699001"/>
            <a:ext cx="5058833" cy="1375832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7"/>
          </p:nvPr>
        </p:nvSpPr>
        <p:spPr>
          <a:xfrm>
            <a:off x="5942014" y="6107115"/>
            <a:ext cx="2551112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376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 flipV="1">
            <a:off x="0" y="2"/>
            <a:ext cx="9144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302127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396005" y="1189791"/>
            <a:ext cx="7039470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408677" y="3000005"/>
            <a:ext cx="7026799" cy="1211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08001" y="4699001"/>
            <a:ext cx="5058833" cy="1375832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3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7"/>
          </p:nvPr>
        </p:nvSpPr>
        <p:spPr>
          <a:xfrm>
            <a:off x="5716589" y="6116640"/>
            <a:ext cx="2719387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049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 flipV="1">
            <a:off x="0" y="2"/>
            <a:ext cx="9144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302127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396005" y="1189791"/>
            <a:ext cx="7039470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408677" y="3000005"/>
            <a:ext cx="7026799" cy="1211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08001" y="4699001"/>
            <a:ext cx="5058833" cy="1375832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3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7"/>
          </p:nvPr>
        </p:nvSpPr>
        <p:spPr>
          <a:xfrm>
            <a:off x="5716589" y="6116640"/>
            <a:ext cx="2719387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222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5" y="301628"/>
            <a:ext cx="8462029" cy="756707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A2B04E1C-E937-4DE0-BF67-FCDD8B7A7A5E}" type="slidenum">
              <a:rPr lang="en-NZ" altLang="en-US"/>
              <a:pPr/>
              <a:t>‹#›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31819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5" y="301628"/>
            <a:ext cx="8462029" cy="756707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A2B04E1C-E937-4DE0-BF67-FCDD8B7A7A5E}" type="slidenum">
              <a:rPr lang="en-NZ" altLang="en-US"/>
              <a:pPr/>
              <a:t>‹#›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143701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6380163" y="615952"/>
            <a:ext cx="1014412" cy="1895475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NZ" sz="1600" dirty="0"/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NZ" sz="1600" dirty="0"/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9" y="617540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9" y="617540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9" y="617540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9" y="617540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4" y="617540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9" y="47307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9" y="463552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4" y="514350"/>
            <a:ext cx="3175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9" y="479425"/>
            <a:ext cx="1587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9" y="460376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4" y="447677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4" y="447677"/>
            <a:ext cx="3175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4" y="43497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4" y="431801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7"/>
            <a:ext cx="6350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4" y="476252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4" y="534990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9" y="530227"/>
            <a:ext cx="3175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4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4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5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4" y="55721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4" y="557215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5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5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9" y="541340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9" y="541340"/>
            <a:ext cx="3175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4" y="550865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5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5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40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4" y="538165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9" y="547690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9" y="53022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9" y="527050"/>
            <a:ext cx="3175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9" y="550865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4" y="550865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4" y="550865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90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4" y="530227"/>
            <a:ext cx="3175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7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9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9" y="517527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sz="1600" dirty="0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4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4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4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4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4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4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4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9" y="485777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7"/>
            <a:ext cx="8439652" cy="1031875"/>
          </a:xfrm>
        </p:spPr>
        <p:txBody>
          <a:bodyPr/>
          <a:lstStyle>
            <a:lvl1pPr>
              <a:defRPr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43402" y="1460502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3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64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E757C-757B-4724-B75F-B6AD15735910}" type="slidenum">
              <a:rPr lang="en-NZ" altLang="en-US"/>
              <a:pPr/>
              <a:t>‹#›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99098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/>
          <p:cNvSpPr>
            <a:spLocks/>
          </p:cNvSpPr>
          <p:nvPr/>
        </p:nvSpPr>
        <p:spPr bwMode="auto">
          <a:xfrm flipH="1">
            <a:off x="6380163" y="615952"/>
            <a:ext cx="1014412" cy="1895475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NZ" sz="1600" dirty="0"/>
          </a:p>
        </p:txBody>
      </p:sp>
      <p:sp>
        <p:nvSpPr>
          <p:cNvPr id="7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NZ" sz="1600" dirty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56935" y="301625"/>
            <a:ext cx="8439487" cy="667338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56935" y="1599260"/>
            <a:ext cx="8440305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6935" y="1025408"/>
            <a:ext cx="8435473" cy="51740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tx1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800682B-6087-4FF1-AFA7-883D4B032743}" type="slidenum">
              <a:rPr lang="en-NZ" altLang="en-US"/>
              <a:pPr/>
              <a:t>‹#›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3878201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934" y="306742"/>
            <a:ext cx="3010890" cy="5616076"/>
          </a:xfrm>
        </p:spPr>
        <p:txBody>
          <a:bodyPr anchor="ctr"/>
          <a:lstStyle>
            <a:lvl1pPr algn="l">
              <a:defRPr sz="2400" b="0" i="0" cap="all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1" y="295617"/>
            <a:ext cx="5207000" cy="5592567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E3AF3A-7A9A-4A12-9BC3-7E21E59B4522}" type="slidenum">
              <a:rPr lang="en-NZ" altLang="en-US"/>
              <a:pPr/>
              <a:t>‹#›</a:t>
            </a:fld>
            <a:endParaRPr lang="en-NZ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415685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288638"/>
            <a:ext cx="8533067" cy="461819"/>
          </a:xfrm>
        </p:spPr>
        <p:txBody>
          <a:bodyPr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1" y="983838"/>
            <a:ext cx="5207000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96EBFA-8D5A-479D-A980-B0923AA75EBC}" type="slidenum">
              <a:rPr lang="en-NZ" altLang="en-US"/>
              <a:pPr/>
              <a:t>‹#›</a:t>
            </a:fld>
            <a:endParaRPr lang="en-NZ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786428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47975" y="6356352"/>
            <a:ext cx="5600700" cy="328613"/>
          </a:xfrm>
          <a:prstGeom prst="rect">
            <a:avLst/>
          </a:prstGeom>
        </p:spPr>
        <p:txBody>
          <a:bodyPr vert="horz" lIns="0" tIns="0" rIns="91440" bIns="0" rtlCol="0" anchor="b">
            <a:normAutofit/>
          </a:bodyPr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84213" y="6329365"/>
            <a:ext cx="2133600" cy="365125"/>
          </a:xfrm>
          <a:prstGeom prst="rect">
            <a:avLst/>
          </a:prstGeom>
        </p:spPr>
        <p:txBody>
          <a:bodyPr vert="horz" lIns="0" tIns="0" rIns="91440" bIns="0" rtlCol="0" anchor="b">
            <a:normAutofit/>
          </a:bodyPr>
          <a:lstStyle>
            <a:lvl1pPr algn="l"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62" r:id="rId1"/>
    <p:sldLayoutId id="2147485463" r:id="rId2"/>
    <p:sldLayoutId id="2147485464" r:id="rId3"/>
    <p:sldLayoutId id="2147485472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anose="05000000000000000000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indent="909638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/>
          <p:cNvSpPr>
            <a:spLocks/>
          </p:cNvSpPr>
          <p:nvPr/>
        </p:nvSpPr>
        <p:spPr bwMode="auto">
          <a:xfrm flipH="1">
            <a:off x="8189914" y="6323015"/>
            <a:ext cx="349250" cy="534987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NZ" sz="1600" dirty="0"/>
          </a:p>
        </p:txBody>
      </p:sp>
      <p:sp>
        <p:nvSpPr>
          <p:cNvPr id="205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NZ" sz="1600" dirty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9" y="301625"/>
            <a:ext cx="84613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40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8683626" y="6207125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60363" y="6356352"/>
            <a:ext cx="3175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100" b="0">
                <a:solidFill>
                  <a:srgbClr val="595959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fld id="{CBCB7F7A-AC76-4493-94FD-1AD22EF1D635}" type="slidenum">
              <a:rPr lang="en-NZ" altLang="en-US"/>
              <a:pPr/>
              <a:t>‹#›</a:t>
            </a:fld>
            <a:endParaRPr lang="en-NZ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1364" y="6356352"/>
            <a:ext cx="5915025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 b="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pic>
        <p:nvPicPr>
          <p:cNvPr id="2057" name="Picture 1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5150" y="6311900"/>
            <a:ext cx="19827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65" r:id="rId1"/>
    <p:sldLayoutId id="2147485466" r:id="rId2"/>
    <p:sldLayoutId id="2147485467" r:id="rId3"/>
    <p:sldLayoutId id="2147485450" r:id="rId4"/>
    <p:sldLayoutId id="2147485451" r:id="rId5"/>
    <p:sldLayoutId id="2147485452" r:id="rId6"/>
    <p:sldLayoutId id="2147485453" r:id="rId7"/>
    <p:sldLayoutId id="2147485454" r:id="rId8"/>
    <p:sldLayoutId id="2147485455" r:id="rId9"/>
    <p:sldLayoutId id="2147485468" r:id="rId10"/>
    <p:sldLayoutId id="2147485456" r:id="rId11"/>
    <p:sldLayoutId id="2147485469" r:id="rId12"/>
    <p:sldLayoutId id="2147485457" r:id="rId13"/>
    <p:sldLayoutId id="2147485458" r:id="rId14"/>
    <p:sldLayoutId id="2147485459" r:id="rId15"/>
    <p:sldLayoutId id="2147485460" r:id="rId16"/>
    <p:sldLayoutId id="2147485470" r:id="rId17"/>
    <p:sldLayoutId id="2147485461" r:id="rId18"/>
    <p:sldLayoutId id="2147485471" r:id="rId19"/>
    <p:sldLayoutId id="2147485473" r:id="rId20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orldbank.org/en/news/video/2016/03/30/world-bank-procurement-video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www.worldbank.org/en/projects-operations/products-and-services/brief/procurement-new-framework" TargetMode="Externa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worldbank.org/en/projects-operations/products-and-services/brief/procurement-new-framework#SPD" TargetMode="External"/><Relationship Id="rId11" Type="http://schemas.openxmlformats.org/officeDocument/2006/relationships/hyperlink" Target="https://www.devbusiness.com/Search/Search.aspx?PreLoadProjects=1" TargetMode="External"/><Relationship Id="rId5" Type="http://schemas.openxmlformats.org/officeDocument/2006/relationships/hyperlink" Target="https://policies.worldbank.org/sites/ppf3/PPFDocuments/Forms/DispPage.aspx?docid=4002" TargetMode="External"/><Relationship Id="rId10" Type="http://schemas.openxmlformats.org/officeDocument/2006/relationships/hyperlink" Target="https://itunes.apple.com/us/app/world-bank-group-finances/id465555488?mt=8" TargetMode="External"/><Relationship Id="rId4" Type="http://schemas.openxmlformats.org/officeDocument/2006/relationships/hyperlink" Target="https://policies.worldbank.org/sites/ppf3/PPFDocuments/Forms/DispPage.aspx?docid=4005" TargetMode="External"/><Relationship Id="rId9" Type="http://schemas.openxmlformats.org/officeDocument/2006/relationships/hyperlink" Target="https://itunes.apple.com/us/app/world-bank-project-procurement/id911312962?mt=8" TargetMode="Externa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008" y="5730286"/>
            <a:ext cx="3399139" cy="66492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17455" y="1189038"/>
            <a:ext cx="7459952" cy="1822450"/>
          </a:xfrm>
        </p:spPr>
        <p:txBody>
          <a:bodyPr anchor="t" anchorCtr="0">
            <a:normAutofit fontScale="90000"/>
          </a:bodyPr>
          <a:lstStyle/>
          <a:p>
            <a:pPr algn="r" eaLnBrk="1" hangingPunct="1">
              <a:defRPr/>
            </a:pPr>
            <a:r>
              <a:rPr lang="en-US" dirty="0">
                <a:ea typeface="+mj-ea"/>
                <a:cs typeface="+mj-cs"/>
              </a:rPr>
              <a:t>New Procurement Framework</a:t>
            </a:r>
            <a:br>
              <a:rPr lang="en-US" dirty="0">
                <a:ea typeface="+mj-ea"/>
                <a:cs typeface="+mj-cs"/>
              </a:rPr>
            </a:br>
            <a:r>
              <a:rPr lang="en-US" cap="none" dirty="0">
                <a:ea typeface="+mj-ea"/>
                <a:cs typeface="+mj-cs"/>
              </a:rPr>
              <a:t>Standard Procurement Documents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320914" y="3837432"/>
            <a:ext cx="6356495" cy="352425"/>
          </a:xfrm>
        </p:spPr>
        <p:txBody>
          <a:bodyPr>
            <a:normAutofit/>
          </a:bodyPr>
          <a:lstStyle/>
          <a:p>
            <a:pPr marL="0" indent="0" algn="r">
              <a:defRPr/>
            </a:pPr>
            <a:r>
              <a:rPr lang="en-US" sz="2000" dirty="0">
                <a:ea typeface="+mn-ea"/>
              </a:rPr>
              <a:t>PRIVATE SECTOR WEBINAR</a:t>
            </a:r>
          </a:p>
        </p:txBody>
      </p:sp>
      <p:sp>
        <p:nvSpPr>
          <p:cNvPr id="12294" name="Date Placeholder 9"/>
          <p:cNvSpPr>
            <a:spLocks noGrp="1"/>
          </p:cNvSpPr>
          <p:nvPr>
            <p:ph type="dt" sz="quarter" idx="17"/>
          </p:nvPr>
        </p:nvSpPr>
        <p:spPr bwMode="auto">
          <a:xfrm>
            <a:off x="1796318" y="4766465"/>
            <a:ext cx="6881091" cy="125419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eaLnBrk="0" hangingPunct="0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783C"/>
              </a:buClr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783C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783C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783C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00"/>
              </a:spcAft>
              <a:buClrTx/>
            </a:pPr>
            <a:r>
              <a:rPr lang="en-US" altLang="en-US" sz="1800" dirty="0">
                <a:cs typeface="Arial" panose="020B0604020202020204" pitchFamily="34" charset="0"/>
              </a:rPr>
              <a:t>Operations, Policy and Country Services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00"/>
              </a:spcAft>
              <a:buClrTx/>
            </a:pPr>
            <a:r>
              <a:rPr lang="en-US" altLang="en-US" sz="1800" dirty="0">
                <a:cs typeface="Arial" panose="020B0604020202020204" pitchFamily="34" charset="0"/>
              </a:rPr>
              <a:t>Standards, Procurement and Financial Management Department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008" y="2953248"/>
            <a:ext cx="3195941" cy="11345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482" y="5543133"/>
            <a:ext cx="4060380" cy="105413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870675" y="6356352"/>
            <a:ext cx="2879291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NPF | Standard Procurement Documents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258620" y="6356352"/>
            <a:ext cx="628073" cy="365125"/>
          </a:xfrm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NZ" altLang="en-US" sz="1100" dirty="0">
                <a:solidFill>
                  <a:srgbClr val="595959"/>
                </a:solidFill>
                <a:latin typeface="Arial" panose="020B0604020202020204" pitchFamily="34" charset="0"/>
              </a:rPr>
              <a:t>Slide </a:t>
            </a:r>
            <a:fld id="{C17D4279-5C75-407D-866B-2EA7252BBFA1}" type="slidenum">
              <a:rPr lang="en-NZ" altLang="en-US" sz="1100">
                <a:solidFill>
                  <a:srgbClr val="595959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9</a:t>
            </a:fld>
            <a:endParaRPr lang="en-NZ" altLang="en-US" sz="110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357190" y="301625"/>
            <a:ext cx="8461375" cy="7572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200" dirty="0">
                <a:ea typeface="ＭＳ Ｐゴシック" charset="0"/>
              </a:rPr>
              <a:t>Procurement Framework objectives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1878732" y="2509438"/>
            <a:ext cx="6551612" cy="2362804"/>
          </a:xfrm>
          <a:prstGeom prst="rect">
            <a:avLst/>
          </a:prstGeom>
        </p:spPr>
        <p:txBody>
          <a:bodyPr wrap="square" tIns="0">
            <a:noAutofit/>
          </a:bodyPr>
          <a:lstStyle>
            <a:lvl1pPr marL="0" indent="0" algn="l" defTabSz="1218987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494" indent="0" algn="l" defTabSz="1218987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18986" indent="0" algn="l" defTabSz="1218987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480" indent="0" algn="l" defTabSz="1218987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37973" indent="0" algn="l" defTabSz="1218987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</a:pPr>
            <a:r>
              <a:rPr lang="en-NZ" sz="2000" b="0" dirty="0">
                <a:solidFill>
                  <a:prstClr val="black"/>
                </a:solidFill>
                <a:ea typeface="MS PGothic" panose="020B0600070205080204" pitchFamily="34" charset="-128"/>
              </a:rPr>
              <a:t>Modern procurement practice</a:t>
            </a:r>
          </a:p>
          <a:p>
            <a:pPr marL="342900" indent="-3429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</a:pPr>
            <a:r>
              <a:rPr lang="en-NZ" sz="2000" b="0" dirty="0">
                <a:solidFill>
                  <a:prstClr val="black"/>
                </a:solidFill>
                <a:ea typeface="MS PGothic" panose="020B0600070205080204" pitchFamily="34" charset="-128"/>
              </a:rPr>
              <a:t>Risk-based and proportionate</a:t>
            </a:r>
          </a:p>
          <a:p>
            <a:pPr marL="342900" indent="-3429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</a:pPr>
            <a:r>
              <a:rPr lang="en-NZ" sz="2000" b="0" dirty="0">
                <a:solidFill>
                  <a:prstClr val="black"/>
                </a:solidFill>
                <a:ea typeface="MS PGothic" panose="020B0600070205080204" pitchFamily="34" charset="-128"/>
              </a:rPr>
              <a:t>Fit-for-purpose</a:t>
            </a:r>
          </a:p>
          <a:p>
            <a:pPr marL="342900" indent="-3429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</a:pPr>
            <a:r>
              <a:rPr lang="en-NZ" sz="2000" b="0" dirty="0">
                <a:solidFill>
                  <a:prstClr val="black"/>
                </a:solidFill>
                <a:ea typeface="MS PGothic" panose="020B0600070205080204" pitchFamily="34" charset="-128"/>
              </a:rPr>
              <a:t>Achieve best value-for-money (VfM)</a:t>
            </a:r>
          </a:p>
          <a:p>
            <a:pPr marL="342900" indent="-3429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</a:pPr>
            <a:r>
              <a:rPr lang="en-NZ" sz="2000" b="0" dirty="0">
                <a:solidFill>
                  <a:prstClr val="black"/>
                </a:solidFill>
                <a:ea typeface="MS PGothic" panose="020B0600070205080204" pitchFamily="34" charset="-128"/>
              </a:rPr>
              <a:t>Better meets the clients’ and private sector needs</a:t>
            </a:r>
          </a:p>
          <a:p>
            <a:pPr marL="342900" indent="-3429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</a:pPr>
            <a:r>
              <a:rPr lang="en-NZ" sz="2000" b="0" dirty="0">
                <a:solidFill>
                  <a:prstClr val="black"/>
                </a:solidFill>
                <a:ea typeface="MS PGothic" panose="020B0600070205080204" pitchFamily="34" charset="-128"/>
              </a:rPr>
              <a:t>Encourage the right companies to participate</a:t>
            </a:r>
          </a:p>
          <a:p>
            <a:pPr marL="342900" indent="-3429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</a:pPr>
            <a:r>
              <a:rPr lang="en-NZ" sz="2000" b="0" dirty="0">
                <a:solidFill>
                  <a:prstClr val="black"/>
                </a:solidFill>
                <a:ea typeface="MS PGothic" panose="020B0600070205080204" pitchFamily="34" charset="-128"/>
              </a:rPr>
              <a:t>Leads to enhanced development outcomes</a:t>
            </a:r>
          </a:p>
          <a:p>
            <a:pPr lvl="1" fontAlgn="auto">
              <a:spcBef>
                <a:spcPts val="400"/>
              </a:spcBef>
              <a:spcAft>
                <a:spcPts val="400"/>
              </a:spcAft>
              <a:defRPr/>
            </a:pPr>
            <a:endParaRPr lang="en-US" sz="2000" b="0" dirty="0">
              <a:solidFill>
                <a:schemeClr val="tx2"/>
              </a:solidFill>
            </a:endParaRP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357190" y="4872242"/>
            <a:ext cx="2235425" cy="1076488"/>
            <a:chOff x="1854685" y="3094038"/>
            <a:chExt cx="5323990" cy="2563813"/>
          </a:xfrm>
        </p:grpSpPr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140200" y="3109913"/>
              <a:ext cx="3038475" cy="2547938"/>
            </a:xfrm>
            <a:custGeom>
              <a:avLst/>
              <a:gdLst>
                <a:gd name="T0" fmla="*/ 431 w 1914"/>
                <a:gd name="T1" fmla="*/ 2 h 1605"/>
                <a:gd name="T2" fmla="*/ 506 w 1914"/>
                <a:gd name="T3" fmla="*/ 23 h 1605"/>
                <a:gd name="T4" fmla="*/ 575 w 1914"/>
                <a:gd name="T5" fmla="*/ 79 h 1605"/>
                <a:gd name="T6" fmla="*/ 606 w 1914"/>
                <a:gd name="T7" fmla="*/ 183 h 1605"/>
                <a:gd name="T8" fmla="*/ 608 w 1914"/>
                <a:gd name="T9" fmla="*/ 311 h 1605"/>
                <a:gd name="T10" fmla="*/ 613 w 1914"/>
                <a:gd name="T11" fmla="*/ 443 h 1605"/>
                <a:gd name="T12" fmla="*/ 639 w 1914"/>
                <a:gd name="T13" fmla="*/ 557 h 1605"/>
                <a:gd name="T14" fmla="*/ 709 w 1914"/>
                <a:gd name="T15" fmla="*/ 634 h 1605"/>
                <a:gd name="T16" fmla="*/ 829 w 1914"/>
                <a:gd name="T17" fmla="*/ 659 h 1605"/>
                <a:gd name="T18" fmla="*/ 1021 w 1914"/>
                <a:gd name="T19" fmla="*/ 670 h 1605"/>
                <a:gd name="T20" fmla="*/ 1253 w 1914"/>
                <a:gd name="T21" fmla="*/ 673 h 1605"/>
                <a:gd name="T22" fmla="*/ 1480 w 1914"/>
                <a:gd name="T23" fmla="*/ 671 h 1605"/>
                <a:gd name="T24" fmla="*/ 1662 w 1914"/>
                <a:gd name="T25" fmla="*/ 667 h 1605"/>
                <a:gd name="T26" fmla="*/ 1754 w 1914"/>
                <a:gd name="T27" fmla="*/ 664 h 1605"/>
                <a:gd name="T28" fmla="*/ 1775 w 1914"/>
                <a:gd name="T29" fmla="*/ 663 h 1605"/>
                <a:gd name="T30" fmla="*/ 1829 w 1914"/>
                <a:gd name="T31" fmla="*/ 669 h 1605"/>
                <a:gd name="T32" fmla="*/ 1889 w 1914"/>
                <a:gd name="T33" fmla="*/ 706 h 1605"/>
                <a:gd name="T34" fmla="*/ 1914 w 1914"/>
                <a:gd name="T35" fmla="*/ 772 h 1605"/>
                <a:gd name="T36" fmla="*/ 1910 w 1914"/>
                <a:gd name="T37" fmla="*/ 808 h 1605"/>
                <a:gd name="T38" fmla="*/ 1876 w 1914"/>
                <a:gd name="T39" fmla="*/ 858 h 1605"/>
                <a:gd name="T40" fmla="*/ 1787 w 1914"/>
                <a:gd name="T41" fmla="*/ 882 h 1605"/>
                <a:gd name="T42" fmla="*/ 1135 w 1914"/>
                <a:gd name="T43" fmla="*/ 884 h 1605"/>
                <a:gd name="T44" fmla="*/ 1130 w 1914"/>
                <a:gd name="T45" fmla="*/ 889 h 1605"/>
                <a:gd name="T46" fmla="*/ 1135 w 1914"/>
                <a:gd name="T47" fmla="*/ 896 h 1605"/>
                <a:gd name="T48" fmla="*/ 1341 w 1914"/>
                <a:gd name="T49" fmla="*/ 900 h 1605"/>
                <a:gd name="T50" fmla="*/ 1369 w 1914"/>
                <a:gd name="T51" fmla="*/ 909 h 1605"/>
                <a:gd name="T52" fmla="*/ 1417 w 1914"/>
                <a:gd name="T53" fmla="*/ 948 h 1605"/>
                <a:gd name="T54" fmla="*/ 1435 w 1914"/>
                <a:gd name="T55" fmla="*/ 1015 h 1605"/>
                <a:gd name="T56" fmla="*/ 1424 w 1914"/>
                <a:gd name="T57" fmla="*/ 1056 h 1605"/>
                <a:gd name="T58" fmla="*/ 1386 w 1914"/>
                <a:gd name="T59" fmla="*/ 1103 h 1605"/>
                <a:gd name="T60" fmla="*/ 1163 w 1914"/>
                <a:gd name="T61" fmla="*/ 1130 h 1605"/>
                <a:gd name="T62" fmla="*/ 1318 w 1914"/>
                <a:gd name="T63" fmla="*/ 1132 h 1605"/>
                <a:gd name="T64" fmla="*/ 1363 w 1914"/>
                <a:gd name="T65" fmla="*/ 1157 h 1605"/>
                <a:gd name="T66" fmla="*/ 1398 w 1914"/>
                <a:gd name="T67" fmla="*/ 1238 h 1605"/>
                <a:gd name="T68" fmla="*/ 1398 w 1914"/>
                <a:gd name="T69" fmla="*/ 1263 h 1605"/>
                <a:gd name="T70" fmla="*/ 1377 w 1914"/>
                <a:gd name="T71" fmla="*/ 1314 h 1605"/>
                <a:gd name="T72" fmla="*/ 1302 w 1914"/>
                <a:gd name="T73" fmla="*/ 1348 h 1605"/>
                <a:gd name="T74" fmla="*/ 1149 w 1914"/>
                <a:gd name="T75" fmla="*/ 1363 h 1605"/>
                <a:gd name="T76" fmla="*/ 1196 w 1914"/>
                <a:gd name="T77" fmla="*/ 1365 h 1605"/>
                <a:gd name="T78" fmla="*/ 1253 w 1914"/>
                <a:gd name="T79" fmla="*/ 1395 h 1605"/>
                <a:gd name="T80" fmla="*/ 1281 w 1914"/>
                <a:gd name="T81" fmla="*/ 1473 h 1605"/>
                <a:gd name="T82" fmla="*/ 1281 w 1914"/>
                <a:gd name="T83" fmla="*/ 1498 h 1605"/>
                <a:gd name="T84" fmla="*/ 1263 w 1914"/>
                <a:gd name="T85" fmla="*/ 1548 h 1605"/>
                <a:gd name="T86" fmla="*/ 1206 w 1914"/>
                <a:gd name="T87" fmla="*/ 1583 h 1605"/>
                <a:gd name="T88" fmla="*/ 1149 w 1914"/>
                <a:gd name="T89" fmla="*/ 1582 h 1605"/>
                <a:gd name="T90" fmla="*/ 1020 w 1914"/>
                <a:gd name="T91" fmla="*/ 1577 h 1605"/>
                <a:gd name="T92" fmla="*/ 826 w 1914"/>
                <a:gd name="T93" fmla="*/ 1592 h 1605"/>
                <a:gd name="T94" fmla="*/ 658 w 1914"/>
                <a:gd name="T95" fmla="*/ 1605 h 1605"/>
                <a:gd name="T96" fmla="*/ 471 w 1914"/>
                <a:gd name="T97" fmla="*/ 1593 h 1605"/>
                <a:gd name="T98" fmla="*/ 304 w 1914"/>
                <a:gd name="T99" fmla="*/ 1551 h 1605"/>
                <a:gd name="T100" fmla="*/ 192 w 1914"/>
                <a:gd name="T101" fmla="*/ 1468 h 1605"/>
                <a:gd name="T102" fmla="*/ 152 w 1914"/>
                <a:gd name="T103" fmla="*/ 900 h 1605"/>
                <a:gd name="T104" fmla="*/ 183 w 1914"/>
                <a:gd name="T105" fmla="*/ 870 h 1605"/>
                <a:gd name="T106" fmla="*/ 255 w 1914"/>
                <a:gd name="T107" fmla="*/ 791 h 1605"/>
                <a:gd name="T108" fmla="*/ 333 w 1914"/>
                <a:gd name="T109" fmla="*/ 678 h 1605"/>
                <a:gd name="T110" fmla="*/ 383 w 1914"/>
                <a:gd name="T111" fmla="*/ 545 h 1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14" h="1605">
                  <a:moveTo>
                    <a:pt x="392" y="0"/>
                  </a:moveTo>
                  <a:lnTo>
                    <a:pt x="402" y="0"/>
                  </a:lnTo>
                  <a:lnTo>
                    <a:pt x="414" y="1"/>
                  </a:lnTo>
                  <a:lnTo>
                    <a:pt x="431" y="2"/>
                  </a:lnTo>
                  <a:lnTo>
                    <a:pt x="448" y="6"/>
                  </a:lnTo>
                  <a:lnTo>
                    <a:pt x="467" y="9"/>
                  </a:lnTo>
                  <a:lnTo>
                    <a:pt x="486" y="15"/>
                  </a:lnTo>
                  <a:lnTo>
                    <a:pt x="506" y="23"/>
                  </a:lnTo>
                  <a:lnTo>
                    <a:pt x="525" y="32"/>
                  </a:lnTo>
                  <a:lnTo>
                    <a:pt x="543" y="45"/>
                  </a:lnTo>
                  <a:lnTo>
                    <a:pt x="560" y="60"/>
                  </a:lnTo>
                  <a:lnTo>
                    <a:pt x="575" y="79"/>
                  </a:lnTo>
                  <a:lnTo>
                    <a:pt x="588" y="100"/>
                  </a:lnTo>
                  <a:lnTo>
                    <a:pt x="597" y="125"/>
                  </a:lnTo>
                  <a:lnTo>
                    <a:pt x="603" y="154"/>
                  </a:lnTo>
                  <a:lnTo>
                    <a:pt x="606" y="183"/>
                  </a:lnTo>
                  <a:lnTo>
                    <a:pt x="608" y="213"/>
                  </a:lnTo>
                  <a:lnTo>
                    <a:pt x="608" y="244"/>
                  </a:lnTo>
                  <a:lnTo>
                    <a:pt x="608" y="277"/>
                  </a:lnTo>
                  <a:lnTo>
                    <a:pt x="608" y="311"/>
                  </a:lnTo>
                  <a:lnTo>
                    <a:pt x="608" y="344"/>
                  </a:lnTo>
                  <a:lnTo>
                    <a:pt x="609" y="378"/>
                  </a:lnTo>
                  <a:lnTo>
                    <a:pt x="610" y="410"/>
                  </a:lnTo>
                  <a:lnTo>
                    <a:pt x="613" y="443"/>
                  </a:lnTo>
                  <a:lnTo>
                    <a:pt x="616" y="474"/>
                  </a:lnTo>
                  <a:lnTo>
                    <a:pt x="622" y="504"/>
                  </a:lnTo>
                  <a:lnTo>
                    <a:pt x="629" y="532"/>
                  </a:lnTo>
                  <a:lnTo>
                    <a:pt x="639" y="557"/>
                  </a:lnTo>
                  <a:lnTo>
                    <a:pt x="652" y="582"/>
                  </a:lnTo>
                  <a:lnTo>
                    <a:pt x="667" y="603"/>
                  </a:lnTo>
                  <a:lnTo>
                    <a:pt x="687" y="620"/>
                  </a:lnTo>
                  <a:lnTo>
                    <a:pt x="709" y="634"/>
                  </a:lnTo>
                  <a:lnTo>
                    <a:pt x="735" y="644"/>
                  </a:lnTo>
                  <a:lnTo>
                    <a:pt x="760" y="650"/>
                  </a:lnTo>
                  <a:lnTo>
                    <a:pt x="792" y="655"/>
                  </a:lnTo>
                  <a:lnTo>
                    <a:pt x="829" y="659"/>
                  </a:lnTo>
                  <a:lnTo>
                    <a:pt x="871" y="663"/>
                  </a:lnTo>
                  <a:lnTo>
                    <a:pt x="917" y="666"/>
                  </a:lnTo>
                  <a:lnTo>
                    <a:pt x="968" y="669"/>
                  </a:lnTo>
                  <a:lnTo>
                    <a:pt x="1021" y="670"/>
                  </a:lnTo>
                  <a:lnTo>
                    <a:pt x="1077" y="672"/>
                  </a:lnTo>
                  <a:lnTo>
                    <a:pt x="1135" y="672"/>
                  </a:lnTo>
                  <a:lnTo>
                    <a:pt x="1194" y="673"/>
                  </a:lnTo>
                  <a:lnTo>
                    <a:pt x="1253" y="673"/>
                  </a:lnTo>
                  <a:lnTo>
                    <a:pt x="1311" y="673"/>
                  </a:lnTo>
                  <a:lnTo>
                    <a:pt x="1370" y="672"/>
                  </a:lnTo>
                  <a:lnTo>
                    <a:pt x="1426" y="672"/>
                  </a:lnTo>
                  <a:lnTo>
                    <a:pt x="1480" y="671"/>
                  </a:lnTo>
                  <a:lnTo>
                    <a:pt x="1532" y="670"/>
                  </a:lnTo>
                  <a:lnTo>
                    <a:pt x="1580" y="669"/>
                  </a:lnTo>
                  <a:lnTo>
                    <a:pt x="1622" y="669"/>
                  </a:lnTo>
                  <a:lnTo>
                    <a:pt x="1662" y="667"/>
                  </a:lnTo>
                  <a:lnTo>
                    <a:pt x="1694" y="666"/>
                  </a:lnTo>
                  <a:lnTo>
                    <a:pt x="1722" y="665"/>
                  </a:lnTo>
                  <a:lnTo>
                    <a:pt x="1742" y="665"/>
                  </a:lnTo>
                  <a:lnTo>
                    <a:pt x="1754" y="664"/>
                  </a:lnTo>
                  <a:lnTo>
                    <a:pt x="1759" y="664"/>
                  </a:lnTo>
                  <a:lnTo>
                    <a:pt x="1760" y="664"/>
                  </a:lnTo>
                  <a:lnTo>
                    <a:pt x="1766" y="663"/>
                  </a:lnTo>
                  <a:lnTo>
                    <a:pt x="1775" y="663"/>
                  </a:lnTo>
                  <a:lnTo>
                    <a:pt x="1786" y="663"/>
                  </a:lnTo>
                  <a:lnTo>
                    <a:pt x="1800" y="663"/>
                  </a:lnTo>
                  <a:lnTo>
                    <a:pt x="1814" y="665"/>
                  </a:lnTo>
                  <a:lnTo>
                    <a:pt x="1829" y="669"/>
                  </a:lnTo>
                  <a:lnTo>
                    <a:pt x="1845" y="674"/>
                  </a:lnTo>
                  <a:lnTo>
                    <a:pt x="1860" y="681"/>
                  </a:lnTo>
                  <a:lnTo>
                    <a:pt x="1875" y="693"/>
                  </a:lnTo>
                  <a:lnTo>
                    <a:pt x="1889" y="706"/>
                  </a:lnTo>
                  <a:lnTo>
                    <a:pt x="1899" y="723"/>
                  </a:lnTo>
                  <a:lnTo>
                    <a:pt x="1909" y="745"/>
                  </a:lnTo>
                  <a:lnTo>
                    <a:pt x="1914" y="771"/>
                  </a:lnTo>
                  <a:lnTo>
                    <a:pt x="1914" y="772"/>
                  </a:lnTo>
                  <a:lnTo>
                    <a:pt x="1914" y="778"/>
                  </a:lnTo>
                  <a:lnTo>
                    <a:pt x="1914" y="786"/>
                  </a:lnTo>
                  <a:lnTo>
                    <a:pt x="1912" y="796"/>
                  </a:lnTo>
                  <a:lnTo>
                    <a:pt x="1910" y="808"/>
                  </a:lnTo>
                  <a:lnTo>
                    <a:pt x="1905" y="819"/>
                  </a:lnTo>
                  <a:lnTo>
                    <a:pt x="1898" y="833"/>
                  </a:lnTo>
                  <a:lnTo>
                    <a:pt x="1889" y="845"/>
                  </a:lnTo>
                  <a:lnTo>
                    <a:pt x="1876" y="858"/>
                  </a:lnTo>
                  <a:lnTo>
                    <a:pt x="1860" y="867"/>
                  </a:lnTo>
                  <a:lnTo>
                    <a:pt x="1840" y="875"/>
                  </a:lnTo>
                  <a:lnTo>
                    <a:pt x="1816" y="881"/>
                  </a:lnTo>
                  <a:lnTo>
                    <a:pt x="1787" y="882"/>
                  </a:lnTo>
                  <a:lnTo>
                    <a:pt x="1137" y="882"/>
                  </a:lnTo>
                  <a:lnTo>
                    <a:pt x="1137" y="883"/>
                  </a:lnTo>
                  <a:lnTo>
                    <a:pt x="1136" y="883"/>
                  </a:lnTo>
                  <a:lnTo>
                    <a:pt x="1135" y="884"/>
                  </a:lnTo>
                  <a:lnTo>
                    <a:pt x="1134" y="885"/>
                  </a:lnTo>
                  <a:lnTo>
                    <a:pt x="1131" y="886"/>
                  </a:lnTo>
                  <a:lnTo>
                    <a:pt x="1130" y="888"/>
                  </a:lnTo>
                  <a:lnTo>
                    <a:pt x="1130" y="889"/>
                  </a:lnTo>
                  <a:lnTo>
                    <a:pt x="1129" y="891"/>
                  </a:lnTo>
                  <a:lnTo>
                    <a:pt x="1130" y="892"/>
                  </a:lnTo>
                  <a:lnTo>
                    <a:pt x="1131" y="895"/>
                  </a:lnTo>
                  <a:lnTo>
                    <a:pt x="1135" y="896"/>
                  </a:lnTo>
                  <a:lnTo>
                    <a:pt x="1138" y="897"/>
                  </a:lnTo>
                  <a:lnTo>
                    <a:pt x="1144" y="899"/>
                  </a:lnTo>
                  <a:lnTo>
                    <a:pt x="1151" y="900"/>
                  </a:lnTo>
                  <a:lnTo>
                    <a:pt x="1341" y="900"/>
                  </a:lnTo>
                  <a:lnTo>
                    <a:pt x="1343" y="900"/>
                  </a:lnTo>
                  <a:lnTo>
                    <a:pt x="1349" y="902"/>
                  </a:lnTo>
                  <a:lnTo>
                    <a:pt x="1358" y="904"/>
                  </a:lnTo>
                  <a:lnTo>
                    <a:pt x="1369" y="909"/>
                  </a:lnTo>
                  <a:lnTo>
                    <a:pt x="1382" y="914"/>
                  </a:lnTo>
                  <a:lnTo>
                    <a:pt x="1394" y="922"/>
                  </a:lnTo>
                  <a:lnTo>
                    <a:pt x="1407" y="934"/>
                  </a:lnTo>
                  <a:lnTo>
                    <a:pt x="1417" y="948"/>
                  </a:lnTo>
                  <a:lnTo>
                    <a:pt x="1427" y="965"/>
                  </a:lnTo>
                  <a:lnTo>
                    <a:pt x="1433" y="986"/>
                  </a:lnTo>
                  <a:lnTo>
                    <a:pt x="1435" y="1013"/>
                  </a:lnTo>
                  <a:lnTo>
                    <a:pt x="1435" y="1015"/>
                  </a:lnTo>
                  <a:lnTo>
                    <a:pt x="1434" y="1021"/>
                  </a:lnTo>
                  <a:lnTo>
                    <a:pt x="1433" y="1030"/>
                  </a:lnTo>
                  <a:lnTo>
                    <a:pt x="1429" y="1042"/>
                  </a:lnTo>
                  <a:lnTo>
                    <a:pt x="1424" y="1056"/>
                  </a:lnTo>
                  <a:lnTo>
                    <a:pt x="1419" y="1070"/>
                  </a:lnTo>
                  <a:lnTo>
                    <a:pt x="1411" y="1082"/>
                  </a:lnTo>
                  <a:lnTo>
                    <a:pt x="1399" y="1094"/>
                  </a:lnTo>
                  <a:lnTo>
                    <a:pt x="1386" y="1103"/>
                  </a:lnTo>
                  <a:lnTo>
                    <a:pt x="1369" y="1110"/>
                  </a:lnTo>
                  <a:lnTo>
                    <a:pt x="1349" y="1112"/>
                  </a:lnTo>
                  <a:lnTo>
                    <a:pt x="1165" y="1112"/>
                  </a:lnTo>
                  <a:lnTo>
                    <a:pt x="1163" y="1130"/>
                  </a:lnTo>
                  <a:lnTo>
                    <a:pt x="1303" y="1130"/>
                  </a:lnTo>
                  <a:lnTo>
                    <a:pt x="1305" y="1130"/>
                  </a:lnTo>
                  <a:lnTo>
                    <a:pt x="1310" y="1131"/>
                  </a:lnTo>
                  <a:lnTo>
                    <a:pt x="1318" y="1132"/>
                  </a:lnTo>
                  <a:lnTo>
                    <a:pt x="1328" y="1134"/>
                  </a:lnTo>
                  <a:lnTo>
                    <a:pt x="1339" y="1139"/>
                  </a:lnTo>
                  <a:lnTo>
                    <a:pt x="1351" y="1147"/>
                  </a:lnTo>
                  <a:lnTo>
                    <a:pt x="1363" y="1157"/>
                  </a:lnTo>
                  <a:lnTo>
                    <a:pt x="1375" y="1170"/>
                  </a:lnTo>
                  <a:lnTo>
                    <a:pt x="1385" y="1188"/>
                  </a:lnTo>
                  <a:lnTo>
                    <a:pt x="1392" y="1210"/>
                  </a:lnTo>
                  <a:lnTo>
                    <a:pt x="1398" y="1238"/>
                  </a:lnTo>
                  <a:lnTo>
                    <a:pt x="1398" y="1239"/>
                  </a:lnTo>
                  <a:lnTo>
                    <a:pt x="1399" y="1245"/>
                  </a:lnTo>
                  <a:lnTo>
                    <a:pt x="1399" y="1253"/>
                  </a:lnTo>
                  <a:lnTo>
                    <a:pt x="1398" y="1263"/>
                  </a:lnTo>
                  <a:lnTo>
                    <a:pt x="1397" y="1276"/>
                  </a:lnTo>
                  <a:lnTo>
                    <a:pt x="1393" y="1289"/>
                  </a:lnTo>
                  <a:lnTo>
                    <a:pt x="1386" y="1301"/>
                  </a:lnTo>
                  <a:lnTo>
                    <a:pt x="1377" y="1314"/>
                  </a:lnTo>
                  <a:lnTo>
                    <a:pt x="1365" y="1326"/>
                  </a:lnTo>
                  <a:lnTo>
                    <a:pt x="1349" y="1336"/>
                  </a:lnTo>
                  <a:lnTo>
                    <a:pt x="1328" y="1343"/>
                  </a:lnTo>
                  <a:lnTo>
                    <a:pt x="1302" y="1348"/>
                  </a:lnTo>
                  <a:lnTo>
                    <a:pt x="1140" y="1348"/>
                  </a:lnTo>
                  <a:lnTo>
                    <a:pt x="1141" y="1363"/>
                  </a:lnTo>
                  <a:lnTo>
                    <a:pt x="1143" y="1363"/>
                  </a:lnTo>
                  <a:lnTo>
                    <a:pt x="1149" y="1363"/>
                  </a:lnTo>
                  <a:lnTo>
                    <a:pt x="1158" y="1363"/>
                  </a:lnTo>
                  <a:lnTo>
                    <a:pt x="1168" y="1363"/>
                  </a:lnTo>
                  <a:lnTo>
                    <a:pt x="1182" y="1364"/>
                  </a:lnTo>
                  <a:lnTo>
                    <a:pt x="1196" y="1365"/>
                  </a:lnTo>
                  <a:lnTo>
                    <a:pt x="1211" y="1370"/>
                  </a:lnTo>
                  <a:lnTo>
                    <a:pt x="1226" y="1376"/>
                  </a:lnTo>
                  <a:lnTo>
                    <a:pt x="1240" y="1384"/>
                  </a:lnTo>
                  <a:lnTo>
                    <a:pt x="1253" y="1395"/>
                  </a:lnTo>
                  <a:lnTo>
                    <a:pt x="1265" y="1409"/>
                  </a:lnTo>
                  <a:lnTo>
                    <a:pt x="1273" y="1427"/>
                  </a:lnTo>
                  <a:lnTo>
                    <a:pt x="1278" y="1447"/>
                  </a:lnTo>
                  <a:lnTo>
                    <a:pt x="1281" y="1473"/>
                  </a:lnTo>
                  <a:lnTo>
                    <a:pt x="1281" y="1475"/>
                  </a:lnTo>
                  <a:lnTo>
                    <a:pt x="1282" y="1480"/>
                  </a:lnTo>
                  <a:lnTo>
                    <a:pt x="1282" y="1488"/>
                  </a:lnTo>
                  <a:lnTo>
                    <a:pt x="1281" y="1498"/>
                  </a:lnTo>
                  <a:lnTo>
                    <a:pt x="1280" y="1510"/>
                  </a:lnTo>
                  <a:lnTo>
                    <a:pt x="1276" y="1523"/>
                  </a:lnTo>
                  <a:lnTo>
                    <a:pt x="1272" y="1535"/>
                  </a:lnTo>
                  <a:lnTo>
                    <a:pt x="1263" y="1548"/>
                  </a:lnTo>
                  <a:lnTo>
                    <a:pt x="1254" y="1560"/>
                  </a:lnTo>
                  <a:lnTo>
                    <a:pt x="1241" y="1569"/>
                  </a:lnTo>
                  <a:lnTo>
                    <a:pt x="1225" y="1577"/>
                  </a:lnTo>
                  <a:lnTo>
                    <a:pt x="1206" y="1583"/>
                  </a:lnTo>
                  <a:lnTo>
                    <a:pt x="1181" y="1584"/>
                  </a:lnTo>
                  <a:lnTo>
                    <a:pt x="1178" y="1584"/>
                  </a:lnTo>
                  <a:lnTo>
                    <a:pt x="1166" y="1583"/>
                  </a:lnTo>
                  <a:lnTo>
                    <a:pt x="1149" y="1582"/>
                  </a:lnTo>
                  <a:lnTo>
                    <a:pt x="1124" y="1580"/>
                  </a:lnTo>
                  <a:lnTo>
                    <a:pt x="1094" y="1578"/>
                  </a:lnTo>
                  <a:lnTo>
                    <a:pt x="1060" y="1577"/>
                  </a:lnTo>
                  <a:lnTo>
                    <a:pt x="1020" y="1577"/>
                  </a:lnTo>
                  <a:lnTo>
                    <a:pt x="976" y="1578"/>
                  </a:lnTo>
                  <a:lnTo>
                    <a:pt x="929" y="1582"/>
                  </a:lnTo>
                  <a:lnTo>
                    <a:pt x="879" y="1585"/>
                  </a:lnTo>
                  <a:lnTo>
                    <a:pt x="826" y="1592"/>
                  </a:lnTo>
                  <a:lnTo>
                    <a:pt x="787" y="1597"/>
                  </a:lnTo>
                  <a:lnTo>
                    <a:pt x="746" y="1600"/>
                  </a:lnTo>
                  <a:lnTo>
                    <a:pt x="703" y="1604"/>
                  </a:lnTo>
                  <a:lnTo>
                    <a:pt x="658" y="1605"/>
                  </a:lnTo>
                  <a:lnTo>
                    <a:pt x="611" y="1604"/>
                  </a:lnTo>
                  <a:lnTo>
                    <a:pt x="564" y="1603"/>
                  </a:lnTo>
                  <a:lnTo>
                    <a:pt x="518" y="1599"/>
                  </a:lnTo>
                  <a:lnTo>
                    <a:pt x="471" y="1593"/>
                  </a:lnTo>
                  <a:lnTo>
                    <a:pt x="426" y="1586"/>
                  </a:lnTo>
                  <a:lnTo>
                    <a:pt x="383" y="1576"/>
                  </a:lnTo>
                  <a:lnTo>
                    <a:pt x="342" y="1564"/>
                  </a:lnTo>
                  <a:lnTo>
                    <a:pt x="304" y="1551"/>
                  </a:lnTo>
                  <a:lnTo>
                    <a:pt x="270" y="1534"/>
                  </a:lnTo>
                  <a:lnTo>
                    <a:pt x="238" y="1515"/>
                  </a:lnTo>
                  <a:lnTo>
                    <a:pt x="213" y="1493"/>
                  </a:lnTo>
                  <a:lnTo>
                    <a:pt x="192" y="1468"/>
                  </a:lnTo>
                  <a:lnTo>
                    <a:pt x="0" y="1468"/>
                  </a:lnTo>
                  <a:lnTo>
                    <a:pt x="0" y="917"/>
                  </a:lnTo>
                  <a:lnTo>
                    <a:pt x="104" y="900"/>
                  </a:lnTo>
                  <a:lnTo>
                    <a:pt x="152" y="900"/>
                  </a:lnTo>
                  <a:lnTo>
                    <a:pt x="154" y="898"/>
                  </a:lnTo>
                  <a:lnTo>
                    <a:pt x="160" y="892"/>
                  </a:lnTo>
                  <a:lnTo>
                    <a:pt x="170" y="883"/>
                  </a:lnTo>
                  <a:lnTo>
                    <a:pt x="183" y="870"/>
                  </a:lnTo>
                  <a:lnTo>
                    <a:pt x="199" y="855"/>
                  </a:lnTo>
                  <a:lnTo>
                    <a:pt x="216" y="837"/>
                  </a:lnTo>
                  <a:lnTo>
                    <a:pt x="235" y="815"/>
                  </a:lnTo>
                  <a:lnTo>
                    <a:pt x="255" y="791"/>
                  </a:lnTo>
                  <a:lnTo>
                    <a:pt x="276" y="766"/>
                  </a:lnTo>
                  <a:lnTo>
                    <a:pt x="295" y="738"/>
                  </a:lnTo>
                  <a:lnTo>
                    <a:pt x="315" y="708"/>
                  </a:lnTo>
                  <a:lnTo>
                    <a:pt x="333" y="678"/>
                  </a:lnTo>
                  <a:lnTo>
                    <a:pt x="350" y="645"/>
                  </a:lnTo>
                  <a:lnTo>
                    <a:pt x="364" y="612"/>
                  </a:lnTo>
                  <a:lnTo>
                    <a:pt x="375" y="578"/>
                  </a:lnTo>
                  <a:lnTo>
                    <a:pt x="383" y="545"/>
                  </a:lnTo>
                  <a:lnTo>
                    <a:pt x="383" y="0"/>
                  </a:lnTo>
                  <a:lnTo>
                    <a:pt x="386" y="0"/>
                  </a:lnTo>
                  <a:lnTo>
                    <a:pt x="392" y="0"/>
                  </a:lnTo>
                  <a:close/>
                </a:path>
              </a:pathLst>
            </a:custGeom>
            <a:solidFill>
              <a:srgbClr val="FFC6A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4745038" y="3094038"/>
              <a:ext cx="128588" cy="312738"/>
            </a:xfrm>
            <a:custGeom>
              <a:avLst/>
              <a:gdLst>
                <a:gd name="T0" fmla="*/ 2 w 81"/>
                <a:gd name="T1" fmla="*/ 0 h 197"/>
                <a:gd name="T2" fmla="*/ 8 w 81"/>
                <a:gd name="T3" fmla="*/ 1 h 197"/>
                <a:gd name="T4" fmla="*/ 15 w 81"/>
                <a:gd name="T5" fmla="*/ 1 h 197"/>
                <a:gd name="T6" fmla="*/ 25 w 81"/>
                <a:gd name="T7" fmla="*/ 3 h 197"/>
                <a:gd name="T8" fmla="*/ 36 w 81"/>
                <a:gd name="T9" fmla="*/ 8 h 197"/>
                <a:gd name="T10" fmla="*/ 47 w 81"/>
                <a:gd name="T11" fmla="*/ 15 h 197"/>
                <a:gd name="T12" fmla="*/ 58 w 81"/>
                <a:gd name="T13" fmla="*/ 25 h 197"/>
                <a:gd name="T14" fmla="*/ 67 w 81"/>
                <a:gd name="T15" fmla="*/ 38 h 197"/>
                <a:gd name="T16" fmla="*/ 75 w 81"/>
                <a:gd name="T17" fmla="*/ 56 h 197"/>
                <a:gd name="T18" fmla="*/ 80 w 81"/>
                <a:gd name="T19" fmla="*/ 79 h 197"/>
                <a:gd name="T20" fmla="*/ 80 w 81"/>
                <a:gd name="T21" fmla="*/ 81 h 197"/>
                <a:gd name="T22" fmla="*/ 80 w 81"/>
                <a:gd name="T23" fmla="*/ 86 h 197"/>
                <a:gd name="T24" fmla="*/ 81 w 81"/>
                <a:gd name="T25" fmla="*/ 95 h 197"/>
                <a:gd name="T26" fmla="*/ 80 w 81"/>
                <a:gd name="T27" fmla="*/ 105 h 197"/>
                <a:gd name="T28" fmla="*/ 79 w 81"/>
                <a:gd name="T29" fmla="*/ 118 h 197"/>
                <a:gd name="T30" fmla="*/ 76 w 81"/>
                <a:gd name="T31" fmla="*/ 130 h 197"/>
                <a:gd name="T32" fmla="*/ 72 w 81"/>
                <a:gd name="T33" fmla="*/ 144 h 197"/>
                <a:gd name="T34" fmla="*/ 64 w 81"/>
                <a:gd name="T35" fmla="*/ 158 h 197"/>
                <a:gd name="T36" fmla="*/ 54 w 81"/>
                <a:gd name="T37" fmla="*/ 170 h 197"/>
                <a:gd name="T38" fmla="*/ 40 w 81"/>
                <a:gd name="T39" fmla="*/ 181 h 197"/>
                <a:gd name="T40" fmla="*/ 23 w 81"/>
                <a:gd name="T41" fmla="*/ 190 h 197"/>
                <a:gd name="T42" fmla="*/ 2 w 81"/>
                <a:gd name="T43" fmla="*/ 197 h 197"/>
                <a:gd name="T44" fmla="*/ 0 w 81"/>
                <a:gd name="T45" fmla="*/ 1 h 197"/>
                <a:gd name="T46" fmla="*/ 2 w 81"/>
                <a:gd name="T47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1" h="197">
                  <a:moveTo>
                    <a:pt x="2" y="0"/>
                  </a:moveTo>
                  <a:lnTo>
                    <a:pt x="8" y="1"/>
                  </a:lnTo>
                  <a:lnTo>
                    <a:pt x="15" y="1"/>
                  </a:lnTo>
                  <a:lnTo>
                    <a:pt x="25" y="3"/>
                  </a:lnTo>
                  <a:lnTo>
                    <a:pt x="36" y="8"/>
                  </a:lnTo>
                  <a:lnTo>
                    <a:pt x="47" y="15"/>
                  </a:lnTo>
                  <a:lnTo>
                    <a:pt x="58" y="25"/>
                  </a:lnTo>
                  <a:lnTo>
                    <a:pt x="67" y="38"/>
                  </a:lnTo>
                  <a:lnTo>
                    <a:pt x="75" y="56"/>
                  </a:lnTo>
                  <a:lnTo>
                    <a:pt x="80" y="79"/>
                  </a:lnTo>
                  <a:lnTo>
                    <a:pt x="80" y="81"/>
                  </a:lnTo>
                  <a:lnTo>
                    <a:pt x="80" y="86"/>
                  </a:lnTo>
                  <a:lnTo>
                    <a:pt x="81" y="95"/>
                  </a:lnTo>
                  <a:lnTo>
                    <a:pt x="80" y="105"/>
                  </a:lnTo>
                  <a:lnTo>
                    <a:pt x="79" y="118"/>
                  </a:lnTo>
                  <a:lnTo>
                    <a:pt x="76" y="130"/>
                  </a:lnTo>
                  <a:lnTo>
                    <a:pt x="72" y="144"/>
                  </a:lnTo>
                  <a:lnTo>
                    <a:pt x="64" y="158"/>
                  </a:lnTo>
                  <a:lnTo>
                    <a:pt x="54" y="170"/>
                  </a:lnTo>
                  <a:lnTo>
                    <a:pt x="40" y="181"/>
                  </a:lnTo>
                  <a:lnTo>
                    <a:pt x="23" y="190"/>
                  </a:lnTo>
                  <a:lnTo>
                    <a:pt x="2" y="197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1E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6881813" y="4219575"/>
              <a:ext cx="258763" cy="244475"/>
            </a:xfrm>
            <a:custGeom>
              <a:avLst/>
              <a:gdLst>
                <a:gd name="T0" fmla="*/ 0 w 163"/>
                <a:gd name="T1" fmla="*/ 0 h 154"/>
                <a:gd name="T2" fmla="*/ 87 w 163"/>
                <a:gd name="T3" fmla="*/ 0 h 154"/>
                <a:gd name="T4" fmla="*/ 106 w 163"/>
                <a:gd name="T5" fmla="*/ 2 h 154"/>
                <a:gd name="T6" fmla="*/ 125 w 163"/>
                <a:gd name="T7" fmla="*/ 10 h 154"/>
                <a:gd name="T8" fmla="*/ 141 w 163"/>
                <a:gd name="T9" fmla="*/ 22 h 154"/>
                <a:gd name="T10" fmla="*/ 153 w 163"/>
                <a:gd name="T11" fmla="*/ 38 h 154"/>
                <a:gd name="T12" fmla="*/ 161 w 163"/>
                <a:gd name="T13" fmla="*/ 55 h 154"/>
                <a:gd name="T14" fmla="*/ 163 w 163"/>
                <a:gd name="T15" fmla="*/ 76 h 154"/>
                <a:gd name="T16" fmla="*/ 161 w 163"/>
                <a:gd name="T17" fmla="*/ 97 h 154"/>
                <a:gd name="T18" fmla="*/ 153 w 163"/>
                <a:gd name="T19" fmla="*/ 116 h 154"/>
                <a:gd name="T20" fmla="*/ 141 w 163"/>
                <a:gd name="T21" fmla="*/ 131 h 154"/>
                <a:gd name="T22" fmla="*/ 125 w 163"/>
                <a:gd name="T23" fmla="*/ 143 h 154"/>
                <a:gd name="T24" fmla="*/ 106 w 163"/>
                <a:gd name="T25" fmla="*/ 150 h 154"/>
                <a:gd name="T26" fmla="*/ 87 w 163"/>
                <a:gd name="T27" fmla="*/ 154 h 154"/>
                <a:gd name="T28" fmla="*/ 0 w 163"/>
                <a:gd name="T29" fmla="*/ 154 h 154"/>
                <a:gd name="T30" fmla="*/ 0 w 163"/>
                <a:gd name="T3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3" h="154">
                  <a:moveTo>
                    <a:pt x="0" y="0"/>
                  </a:moveTo>
                  <a:lnTo>
                    <a:pt x="87" y="0"/>
                  </a:lnTo>
                  <a:lnTo>
                    <a:pt x="106" y="2"/>
                  </a:lnTo>
                  <a:lnTo>
                    <a:pt x="125" y="10"/>
                  </a:lnTo>
                  <a:lnTo>
                    <a:pt x="141" y="22"/>
                  </a:lnTo>
                  <a:lnTo>
                    <a:pt x="153" y="38"/>
                  </a:lnTo>
                  <a:lnTo>
                    <a:pt x="161" y="55"/>
                  </a:lnTo>
                  <a:lnTo>
                    <a:pt x="163" y="76"/>
                  </a:lnTo>
                  <a:lnTo>
                    <a:pt x="161" y="97"/>
                  </a:lnTo>
                  <a:lnTo>
                    <a:pt x="153" y="116"/>
                  </a:lnTo>
                  <a:lnTo>
                    <a:pt x="141" y="131"/>
                  </a:lnTo>
                  <a:lnTo>
                    <a:pt x="125" y="143"/>
                  </a:lnTo>
                  <a:lnTo>
                    <a:pt x="106" y="150"/>
                  </a:lnTo>
                  <a:lnTo>
                    <a:pt x="87" y="154"/>
                  </a:lnTo>
                  <a:lnTo>
                    <a:pt x="0" y="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1E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4186238" y="4487863"/>
              <a:ext cx="149225" cy="98583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1854685" y="4457700"/>
              <a:ext cx="2372828" cy="1071563"/>
            </a:xfrm>
            <a:prstGeom prst="rect">
              <a:avLst/>
            </a:prstGeom>
            <a:solidFill>
              <a:srgbClr val="1F497D">
                <a:lumMod val="75000"/>
              </a:srgb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5064863" y="1696681"/>
            <a:ext cx="2223586" cy="1075821"/>
            <a:chOff x="5002213" y="1211263"/>
            <a:chExt cx="5295794" cy="2562225"/>
          </a:xfrm>
        </p:grpSpPr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5002213" y="1211263"/>
              <a:ext cx="3041650" cy="2546350"/>
            </a:xfrm>
            <a:custGeom>
              <a:avLst/>
              <a:gdLst>
                <a:gd name="T0" fmla="*/ 1398 w 1916"/>
                <a:gd name="T1" fmla="*/ 5 h 1604"/>
                <a:gd name="T2" fmla="*/ 1573 w 1916"/>
                <a:gd name="T3" fmla="*/ 39 h 1604"/>
                <a:gd name="T4" fmla="*/ 1703 w 1916"/>
                <a:gd name="T5" fmla="*/ 111 h 1604"/>
                <a:gd name="T6" fmla="*/ 1811 w 1916"/>
                <a:gd name="T7" fmla="*/ 703 h 1604"/>
                <a:gd name="T8" fmla="*/ 1745 w 1916"/>
                <a:gd name="T9" fmla="*/ 721 h 1604"/>
                <a:gd name="T10" fmla="*/ 1681 w 1916"/>
                <a:gd name="T11" fmla="*/ 789 h 1604"/>
                <a:gd name="T12" fmla="*/ 1601 w 1916"/>
                <a:gd name="T13" fmla="*/ 896 h 1604"/>
                <a:gd name="T14" fmla="*/ 1540 w 1916"/>
                <a:gd name="T15" fmla="*/ 1026 h 1604"/>
                <a:gd name="T16" fmla="*/ 1523 w 1916"/>
                <a:gd name="T17" fmla="*/ 1604 h 1604"/>
                <a:gd name="T18" fmla="*/ 1467 w 1916"/>
                <a:gd name="T19" fmla="*/ 1599 h 1604"/>
                <a:gd name="T20" fmla="*/ 1390 w 1916"/>
                <a:gd name="T21" fmla="*/ 1571 h 1604"/>
                <a:gd name="T22" fmla="*/ 1327 w 1916"/>
                <a:gd name="T23" fmla="*/ 1504 h 1604"/>
                <a:gd name="T24" fmla="*/ 1308 w 1916"/>
                <a:gd name="T25" fmla="*/ 1391 h 1604"/>
                <a:gd name="T26" fmla="*/ 1306 w 1916"/>
                <a:gd name="T27" fmla="*/ 1260 h 1604"/>
                <a:gd name="T28" fmla="*/ 1300 w 1916"/>
                <a:gd name="T29" fmla="*/ 1130 h 1604"/>
                <a:gd name="T30" fmla="*/ 1264 w 1916"/>
                <a:gd name="T31" fmla="*/ 1022 h 1604"/>
                <a:gd name="T32" fmla="*/ 1180 w 1916"/>
                <a:gd name="T33" fmla="*/ 960 h 1604"/>
                <a:gd name="T34" fmla="*/ 1045 w 1916"/>
                <a:gd name="T35" fmla="*/ 941 h 1604"/>
                <a:gd name="T36" fmla="*/ 839 w 1916"/>
                <a:gd name="T37" fmla="*/ 932 h 1604"/>
                <a:gd name="T38" fmla="*/ 603 w 1916"/>
                <a:gd name="T39" fmla="*/ 931 h 1604"/>
                <a:gd name="T40" fmla="*/ 383 w 1916"/>
                <a:gd name="T41" fmla="*/ 934 h 1604"/>
                <a:gd name="T42" fmla="*/ 220 w 1916"/>
                <a:gd name="T43" fmla="*/ 937 h 1604"/>
                <a:gd name="T44" fmla="*/ 156 w 1916"/>
                <a:gd name="T45" fmla="*/ 940 h 1604"/>
                <a:gd name="T46" fmla="*/ 129 w 1916"/>
                <a:gd name="T47" fmla="*/ 941 h 1604"/>
                <a:gd name="T48" fmla="*/ 71 w 1916"/>
                <a:gd name="T49" fmla="*/ 929 h 1604"/>
                <a:gd name="T50" fmla="*/ 15 w 1916"/>
                <a:gd name="T51" fmla="*/ 881 h 1604"/>
                <a:gd name="T52" fmla="*/ 0 w 1916"/>
                <a:gd name="T53" fmla="*/ 826 h 1604"/>
                <a:gd name="T54" fmla="*/ 10 w 1916"/>
                <a:gd name="T55" fmla="*/ 785 h 1604"/>
                <a:gd name="T56" fmla="*/ 56 w 1916"/>
                <a:gd name="T57" fmla="*/ 737 h 1604"/>
                <a:gd name="T58" fmla="*/ 778 w 1916"/>
                <a:gd name="T59" fmla="*/ 722 h 1604"/>
                <a:gd name="T60" fmla="*/ 782 w 1916"/>
                <a:gd name="T61" fmla="*/ 720 h 1604"/>
                <a:gd name="T62" fmla="*/ 785 w 1916"/>
                <a:gd name="T63" fmla="*/ 713 h 1604"/>
                <a:gd name="T64" fmla="*/ 777 w 1916"/>
                <a:gd name="T65" fmla="*/ 707 h 1604"/>
                <a:gd name="T66" fmla="*/ 572 w 1916"/>
                <a:gd name="T67" fmla="*/ 703 h 1604"/>
                <a:gd name="T68" fmla="*/ 534 w 1916"/>
                <a:gd name="T69" fmla="*/ 689 h 1604"/>
                <a:gd name="T70" fmla="*/ 489 w 1916"/>
                <a:gd name="T71" fmla="*/ 639 h 1604"/>
                <a:gd name="T72" fmla="*/ 481 w 1916"/>
                <a:gd name="T73" fmla="*/ 583 h 1604"/>
                <a:gd name="T74" fmla="*/ 497 w 1916"/>
                <a:gd name="T75" fmla="*/ 535 h 1604"/>
                <a:gd name="T76" fmla="*/ 547 w 1916"/>
                <a:gd name="T77" fmla="*/ 494 h 1604"/>
                <a:gd name="T78" fmla="*/ 612 w 1916"/>
                <a:gd name="T79" fmla="*/ 474 h 1604"/>
                <a:gd name="T80" fmla="*/ 587 w 1916"/>
                <a:gd name="T81" fmla="*/ 469 h 1604"/>
                <a:gd name="T82" fmla="*/ 541 w 1916"/>
                <a:gd name="T83" fmla="*/ 433 h 1604"/>
                <a:gd name="T84" fmla="*/ 517 w 1916"/>
                <a:gd name="T85" fmla="*/ 365 h 1604"/>
                <a:gd name="T86" fmla="*/ 519 w 1916"/>
                <a:gd name="T87" fmla="*/ 328 h 1604"/>
                <a:gd name="T88" fmla="*/ 550 w 1916"/>
                <a:gd name="T89" fmla="*/ 278 h 1604"/>
                <a:gd name="T90" fmla="*/ 776 w 1916"/>
                <a:gd name="T91" fmla="*/ 256 h 1604"/>
                <a:gd name="T92" fmla="*/ 757 w 1916"/>
                <a:gd name="T93" fmla="*/ 242 h 1604"/>
                <a:gd name="T94" fmla="*/ 704 w 1916"/>
                <a:gd name="T95" fmla="*/ 234 h 1604"/>
                <a:gd name="T96" fmla="*/ 651 w 1916"/>
                <a:gd name="T97" fmla="*/ 195 h 1604"/>
                <a:gd name="T98" fmla="*/ 634 w 1916"/>
                <a:gd name="T99" fmla="*/ 129 h 1604"/>
                <a:gd name="T100" fmla="*/ 636 w 1916"/>
                <a:gd name="T101" fmla="*/ 94 h 1604"/>
                <a:gd name="T102" fmla="*/ 661 w 1916"/>
                <a:gd name="T103" fmla="*/ 45 h 1604"/>
                <a:gd name="T104" fmla="*/ 734 w 1916"/>
                <a:gd name="T105" fmla="*/ 20 h 1604"/>
                <a:gd name="T106" fmla="*/ 791 w 1916"/>
                <a:gd name="T107" fmla="*/ 24 h 1604"/>
                <a:gd name="T108" fmla="*/ 939 w 1916"/>
                <a:gd name="T109" fmla="*/ 25 h 1604"/>
                <a:gd name="T110" fmla="*/ 1128 w 1916"/>
                <a:gd name="T111" fmla="*/ 7 h 1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16" h="1604">
                  <a:moveTo>
                    <a:pt x="1258" y="0"/>
                  </a:moveTo>
                  <a:lnTo>
                    <a:pt x="1304" y="0"/>
                  </a:lnTo>
                  <a:lnTo>
                    <a:pt x="1350" y="1"/>
                  </a:lnTo>
                  <a:lnTo>
                    <a:pt x="1398" y="5"/>
                  </a:lnTo>
                  <a:lnTo>
                    <a:pt x="1444" y="10"/>
                  </a:lnTo>
                  <a:lnTo>
                    <a:pt x="1488" y="18"/>
                  </a:lnTo>
                  <a:lnTo>
                    <a:pt x="1532" y="28"/>
                  </a:lnTo>
                  <a:lnTo>
                    <a:pt x="1573" y="39"/>
                  </a:lnTo>
                  <a:lnTo>
                    <a:pt x="1611" y="53"/>
                  </a:lnTo>
                  <a:lnTo>
                    <a:pt x="1646" y="69"/>
                  </a:lnTo>
                  <a:lnTo>
                    <a:pt x="1676" y="89"/>
                  </a:lnTo>
                  <a:lnTo>
                    <a:pt x="1703" y="111"/>
                  </a:lnTo>
                  <a:lnTo>
                    <a:pt x="1723" y="136"/>
                  </a:lnTo>
                  <a:lnTo>
                    <a:pt x="1916" y="136"/>
                  </a:lnTo>
                  <a:lnTo>
                    <a:pt x="1916" y="687"/>
                  </a:lnTo>
                  <a:lnTo>
                    <a:pt x="1811" y="703"/>
                  </a:lnTo>
                  <a:lnTo>
                    <a:pt x="1764" y="703"/>
                  </a:lnTo>
                  <a:lnTo>
                    <a:pt x="1762" y="706"/>
                  </a:lnTo>
                  <a:lnTo>
                    <a:pt x="1755" y="712"/>
                  </a:lnTo>
                  <a:lnTo>
                    <a:pt x="1745" y="721"/>
                  </a:lnTo>
                  <a:lnTo>
                    <a:pt x="1732" y="734"/>
                  </a:lnTo>
                  <a:lnTo>
                    <a:pt x="1716" y="749"/>
                  </a:lnTo>
                  <a:lnTo>
                    <a:pt x="1699" y="768"/>
                  </a:lnTo>
                  <a:lnTo>
                    <a:pt x="1681" y="789"/>
                  </a:lnTo>
                  <a:lnTo>
                    <a:pt x="1661" y="812"/>
                  </a:lnTo>
                  <a:lnTo>
                    <a:pt x="1640" y="839"/>
                  </a:lnTo>
                  <a:lnTo>
                    <a:pt x="1620" y="866"/>
                  </a:lnTo>
                  <a:lnTo>
                    <a:pt x="1601" y="896"/>
                  </a:lnTo>
                  <a:lnTo>
                    <a:pt x="1582" y="926"/>
                  </a:lnTo>
                  <a:lnTo>
                    <a:pt x="1566" y="958"/>
                  </a:lnTo>
                  <a:lnTo>
                    <a:pt x="1551" y="992"/>
                  </a:lnTo>
                  <a:lnTo>
                    <a:pt x="1540" y="1026"/>
                  </a:lnTo>
                  <a:lnTo>
                    <a:pt x="1531" y="1059"/>
                  </a:lnTo>
                  <a:lnTo>
                    <a:pt x="1531" y="1604"/>
                  </a:lnTo>
                  <a:lnTo>
                    <a:pt x="1529" y="1604"/>
                  </a:lnTo>
                  <a:lnTo>
                    <a:pt x="1523" y="1604"/>
                  </a:lnTo>
                  <a:lnTo>
                    <a:pt x="1513" y="1604"/>
                  </a:lnTo>
                  <a:lnTo>
                    <a:pt x="1500" y="1603"/>
                  </a:lnTo>
                  <a:lnTo>
                    <a:pt x="1485" y="1602"/>
                  </a:lnTo>
                  <a:lnTo>
                    <a:pt x="1467" y="1599"/>
                  </a:lnTo>
                  <a:lnTo>
                    <a:pt x="1449" y="1595"/>
                  </a:lnTo>
                  <a:lnTo>
                    <a:pt x="1429" y="1589"/>
                  </a:lnTo>
                  <a:lnTo>
                    <a:pt x="1410" y="1582"/>
                  </a:lnTo>
                  <a:lnTo>
                    <a:pt x="1390" y="1571"/>
                  </a:lnTo>
                  <a:lnTo>
                    <a:pt x="1371" y="1559"/>
                  </a:lnTo>
                  <a:lnTo>
                    <a:pt x="1355" y="1544"/>
                  </a:lnTo>
                  <a:lnTo>
                    <a:pt x="1340" y="1525"/>
                  </a:lnTo>
                  <a:lnTo>
                    <a:pt x="1327" y="1504"/>
                  </a:lnTo>
                  <a:lnTo>
                    <a:pt x="1318" y="1479"/>
                  </a:lnTo>
                  <a:lnTo>
                    <a:pt x="1312" y="1450"/>
                  </a:lnTo>
                  <a:lnTo>
                    <a:pt x="1309" y="1421"/>
                  </a:lnTo>
                  <a:lnTo>
                    <a:pt x="1308" y="1391"/>
                  </a:lnTo>
                  <a:lnTo>
                    <a:pt x="1306" y="1359"/>
                  </a:lnTo>
                  <a:lnTo>
                    <a:pt x="1306" y="1327"/>
                  </a:lnTo>
                  <a:lnTo>
                    <a:pt x="1306" y="1293"/>
                  </a:lnTo>
                  <a:lnTo>
                    <a:pt x="1306" y="1260"/>
                  </a:lnTo>
                  <a:lnTo>
                    <a:pt x="1306" y="1226"/>
                  </a:lnTo>
                  <a:lnTo>
                    <a:pt x="1305" y="1194"/>
                  </a:lnTo>
                  <a:lnTo>
                    <a:pt x="1303" y="1161"/>
                  </a:lnTo>
                  <a:lnTo>
                    <a:pt x="1300" y="1130"/>
                  </a:lnTo>
                  <a:lnTo>
                    <a:pt x="1294" y="1100"/>
                  </a:lnTo>
                  <a:lnTo>
                    <a:pt x="1286" y="1072"/>
                  </a:lnTo>
                  <a:lnTo>
                    <a:pt x="1276" y="1046"/>
                  </a:lnTo>
                  <a:lnTo>
                    <a:pt x="1264" y="1022"/>
                  </a:lnTo>
                  <a:lnTo>
                    <a:pt x="1247" y="1001"/>
                  </a:lnTo>
                  <a:lnTo>
                    <a:pt x="1229" y="984"/>
                  </a:lnTo>
                  <a:lnTo>
                    <a:pt x="1207" y="970"/>
                  </a:lnTo>
                  <a:lnTo>
                    <a:pt x="1180" y="960"/>
                  </a:lnTo>
                  <a:lnTo>
                    <a:pt x="1155" y="954"/>
                  </a:lnTo>
                  <a:lnTo>
                    <a:pt x="1123" y="949"/>
                  </a:lnTo>
                  <a:lnTo>
                    <a:pt x="1086" y="944"/>
                  </a:lnTo>
                  <a:lnTo>
                    <a:pt x="1045" y="941"/>
                  </a:lnTo>
                  <a:lnTo>
                    <a:pt x="997" y="937"/>
                  </a:lnTo>
                  <a:lnTo>
                    <a:pt x="947" y="935"/>
                  </a:lnTo>
                  <a:lnTo>
                    <a:pt x="894" y="934"/>
                  </a:lnTo>
                  <a:lnTo>
                    <a:pt x="839" y="932"/>
                  </a:lnTo>
                  <a:lnTo>
                    <a:pt x="781" y="932"/>
                  </a:lnTo>
                  <a:lnTo>
                    <a:pt x="722" y="931"/>
                  </a:lnTo>
                  <a:lnTo>
                    <a:pt x="663" y="931"/>
                  </a:lnTo>
                  <a:lnTo>
                    <a:pt x="603" y="931"/>
                  </a:lnTo>
                  <a:lnTo>
                    <a:pt x="546" y="932"/>
                  </a:lnTo>
                  <a:lnTo>
                    <a:pt x="489" y="932"/>
                  </a:lnTo>
                  <a:lnTo>
                    <a:pt x="434" y="933"/>
                  </a:lnTo>
                  <a:lnTo>
                    <a:pt x="383" y="934"/>
                  </a:lnTo>
                  <a:lnTo>
                    <a:pt x="336" y="935"/>
                  </a:lnTo>
                  <a:lnTo>
                    <a:pt x="292" y="935"/>
                  </a:lnTo>
                  <a:lnTo>
                    <a:pt x="254" y="936"/>
                  </a:lnTo>
                  <a:lnTo>
                    <a:pt x="220" y="937"/>
                  </a:lnTo>
                  <a:lnTo>
                    <a:pt x="193" y="939"/>
                  </a:lnTo>
                  <a:lnTo>
                    <a:pt x="174" y="939"/>
                  </a:lnTo>
                  <a:lnTo>
                    <a:pt x="161" y="940"/>
                  </a:lnTo>
                  <a:lnTo>
                    <a:pt x="156" y="940"/>
                  </a:lnTo>
                  <a:lnTo>
                    <a:pt x="154" y="940"/>
                  </a:lnTo>
                  <a:lnTo>
                    <a:pt x="148" y="941"/>
                  </a:lnTo>
                  <a:lnTo>
                    <a:pt x="140" y="941"/>
                  </a:lnTo>
                  <a:lnTo>
                    <a:pt x="129" y="941"/>
                  </a:lnTo>
                  <a:lnTo>
                    <a:pt x="116" y="941"/>
                  </a:lnTo>
                  <a:lnTo>
                    <a:pt x="101" y="939"/>
                  </a:lnTo>
                  <a:lnTo>
                    <a:pt x="86" y="935"/>
                  </a:lnTo>
                  <a:lnTo>
                    <a:pt x="71" y="929"/>
                  </a:lnTo>
                  <a:lnTo>
                    <a:pt x="54" y="922"/>
                  </a:lnTo>
                  <a:lnTo>
                    <a:pt x="41" y="912"/>
                  </a:lnTo>
                  <a:lnTo>
                    <a:pt x="27" y="898"/>
                  </a:lnTo>
                  <a:lnTo>
                    <a:pt x="15" y="881"/>
                  </a:lnTo>
                  <a:lnTo>
                    <a:pt x="7" y="859"/>
                  </a:lnTo>
                  <a:lnTo>
                    <a:pt x="0" y="833"/>
                  </a:lnTo>
                  <a:lnTo>
                    <a:pt x="0" y="832"/>
                  </a:lnTo>
                  <a:lnTo>
                    <a:pt x="0" y="826"/>
                  </a:lnTo>
                  <a:lnTo>
                    <a:pt x="1" y="818"/>
                  </a:lnTo>
                  <a:lnTo>
                    <a:pt x="2" y="809"/>
                  </a:lnTo>
                  <a:lnTo>
                    <a:pt x="6" y="796"/>
                  </a:lnTo>
                  <a:lnTo>
                    <a:pt x="10" y="785"/>
                  </a:lnTo>
                  <a:lnTo>
                    <a:pt x="17" y="771"/>
                  </a:lnTo>
                  <a:lnTo>
                    <a:pt x="27" y="759"/>
                  </a:lnTo>
                  <a:lnTo>
                    <a:pt x="39" y="747"/>
                  </a:lnTo>
                  <a:lnTo>
                    <a:pt x="56" y="737"/>
                  </a:lnTo>
                  <a:lnTo>
                    <a:pt x="75" y="729"/>
                  </a:lnTo>
                  <a:lnTo>
                    <a:pt x="100" y="723"/>
                  </a:lnTo>
                  <a:lnTo>
                    <a:pt x="129" y="722"/>
                  </a:lnTo>
                  <a:lnTo>
                    <a:pt x="778" y="722"/>
                  </a:lnTo>
                  <a:lnTo>
                    <a:pt x="778" y="722"/>
                  </a:lnTo>
                  <a:lnTo>
                    <a:pt x="779" y="721"/>
                  </a:lnTo>
                  <a:lnTo>
                    <a:pt x="781" y="720"/>
                  </a:lnTo>
                  <a:lnTo>
                    <a:pt x="782" y="720"/>
                  </a:lnTo>
                  <a:lnTo>
                    <a:pt x="783" y="717"/>
                  </a:lnTo>
                  <a:lnTo>
                    <a:pt x="784" y="716"/>
                  </a:lnTo>
                  <a:lnTo>
                    <a:pt x="785" y="715"/>
                  </a:lnTo>
                  <a:lnTo>
                    <a:pt x="785" y="713"/>
                  </a:lnTo>
                  <a:lnTo>
                    <a:pt x="785" y="712"/>
                  </a:lnTo>
                  <a:lnTo>
                    <a:pt x="783" y="710"/>
                  </a:lnTo>
                  <a:lnTo>
                    <a:pt x="781" y="708"/>
                  </a:lnTo>
                  <a:lnTo>
                    <a:pt x="777" y="707"/>
                  </a:lnTo>
                  <a:lnTo>
                    <a:pt x="771" y="705"/>
                  </a:lnTo>
                  <a:lnTo>
                    <a:pt x="764" y="703"/>
                  </a:lnTo>
                  <a:lnTo>
                    <a:pt x="574" y="703"/>
                  </a:lnTo>
                  <a:lnTo>
                    <a:pt x="572" y="703"/>
                  </a:lnTo>
                  <a:lnTo>
                    <a:pt x="566" y="702"/>
                  </a:lnTo>
                  <a:lnTo>
                    <a:pt x="557" y="700"/>
                  </a:lnTo>
                  <a:lnTo>
                    <a:pt x="546" y="695"/>
                  </a:lnTo>
                  <a:lnTo>
                    <a:pt x="534" y="689"/>
                  </a:lnTo>
                  <a:lnTo>
                    <a:pt x="521" y="681"/>
                  </a:lnTo>
                  <a:lnTo>
                    <a:pt x="508" y="670"/>
                  </a:lnTo>
                  <a:lnTo>
                    <a:pt x="497" y="656"/>
                  </a:lnTo>
                  <a:lnTo>
                    <a:pt x="489" y="639"/>
                  </a:lnTo>
                  <a:lnTo>
                    <a:pt x="482" y="618"/>
                  </a:lnTo>
                  <a:lnTo>
                    <a:pt x="481" y="592"/>
                  </a:lnTo>
                  <a:lnTo>
                    <a:pt x="481" y="590"/>
                  </a:lnTo>
                  <a:lnTo>
                    <a:pt x="481" y="583"/>
                  </a:lnTo>
                  <a:lnTo>
                    <a:pt x="483" y="574"/>
                  </a:lnTo>
                  <a:lnTo>
                    <a:pt x="485" y="562"/>
                  </a:lnTo>
                  <a:lnTo>
                    <a:pt x="490" y="548"/>
                  </a:lnTo>
                  <a:lnTo>
                    <a:pt x="497" y="535"/>
                  </a:lnTo>
                  <a:lnTo>
                    <a:pt x="505" y="521"/>
                  </a:lnTo>
                  <a:lnTo>
                    <a:pt x="515" y="510"/>
                  </a:lnTo>
                  <a:lnTo>
                    <a:pt x="529" y="501"/>
                  </a:lnTo>
                  <a:lnTo>
                    <a:pt x="547" y="494"/>
                  </a:lnTo>
                  <a:lnTo>
                    <a:pt x="566" y="491"/>
                  </a:lnTo>
                  <a:lnTo>
                    <a:pt x="751" y="491"/>
                  </a:lnTo>
                  <a:lnTo>
                    <a:pt x="752" y="474"/>
                  </a:lnTo>
                  <a:lnTo>
                    <a:pt x="612" y="474"/>
                  </a:lnTo>
                  <a:lnTo>
                    <a:pt x="610" y="474"/>
                  </a:lnTo>
                  <a:lnTo>
                    <a:pt x="605" y="473"/>
                  </a:lnTo>
                  <a:lnTo>
                    <a:pt x="597" y="472"/>
                  </a:lnTo>
                  <a:lnTo>
                    <a:pt x="587" y="469"/>
                  </a:lnTo>
                  <a:lnTo>
                    <a:pt x="576" y="465"/>
                  </a:lnTo>
                  <a:lnTo>
                    <a:pt x="564" y="457"/>
                  </a:lnTo>
                  <a:lnTo>
                    <a:pt x="551" y="447"/>
                  </a:lnTo>
                  <a:lnTo>
                    <a:pt x="541" y="433"/>
                  </a:lnTo>
                  <a:lnTo>
                    <a:pt x="530" y="416"/>
                  </a:lnTo>
                  <a:lnTo>
                    <a:pt x="522" y="394"/>
                  </a:lnTo>
                  <a:lnTo>
                    <a:pt x="518" y="366"/>
                  </a:lnTo>
                  <a:lnTo>
                    <a:pt x="517" y="365"/>
                  </a:lnTo>
                  <a:lnTo>
                    <a:pt x="517" y="359"/>
                  </a:lnTo>
                  <a:lnTo>
                    <a:pt x="517" y="351"/>
                  </a:lnTo>
                  <a:lnTo>
                    <a:pt x="517" y="341"/>
                  </a:lnTo>
                  <a:lnTo>
                    <a:pt x="519" y="328"/>
                  </a:lnTo>
                  <a:lnTo>
                    <a:pt x="522" y="315"/>
                  </a:lnTo>
                  <a:lnTo>
                    <a:pt x="528" y="302"/>
                  </a:lnTo>
                  <a:lnTo>
                    <a:pt x="537" y="290"/>
                  </a:lnTo>
                  <a:lnTo>
                    <a:pt x="550" y="278"/>
                  </a:lnTo>
                  <a:lnTo>
                    <a:pt x="566" y="268"/>
                  </a:lnTo>
                  <a:lnTo>
                    <a:pt x="587" y="261"/>
                  </a:lnTo>
                  <a:lnTo>
                    <a:pt x="613" y="256"/>
                  </a:lnTo>
                  <a:lnTo>
                    <a:pt x="776" y="256"/>
                  </a:lnTo>
                  <a:lnTo>
                    <a:pt x="774" y="241"/>
                  </a:lnTo>
                  <a:lnTo>
                    <a:pt x="773" y="241"/>
                  </a:lnTo>
                  <a:lnTo>
                    <a:pt x="767" y="241"/>
                  </a:lnTo>
                  <a:lnTo>
                    <a:pt x="757" y="242"/>
                  </a:lnTo>
                  <a:lnTo>
                    <a:pt x="746" y="241"/>
                  </a:lnTo>
                  <a:lnTo>
                    <a:pt x="733" y="241"/>
                  </a:lnTo>
                  <a:lnTo>
                    <a:pt x="719" y="239"/>
                  </a:lnTo>
                  <a:lnTo>
                    <a:pt x="704" y="234"/>
                  </a:lnTo>
                  <a:lnTo>
                    <a:pt x="689" y="228"/>
                  </a:lnTo>
                  <a:lnTo>
                    <a:pt x="675" y="220"/>
                  </a:lnTo>
                  <a:lnTo>
                    <a:pt x="661" y="210"/>
                  </a:lnTo>
                  <a:lnTo>
                    <a:pt x="651" y="195"/>
                  </a:lnTo>
                  <a:lnTo>
                    <a:pt x="642" y="177"/>
                  </a:lnTo>
                  <a:lnTo>
                    <a:pt x="636" y="156"/>
                  </a:lnTo>
                  <a:lnTo>
                    <a:pt x="634" y="131"/>
                  </a:lnTo>
                  <a:lnTo>
                    <a:pt x="634" y="129"/>
                  </a:lnTo>
                  <a:lnTo>
                    <a:pt x="634" y="124"/>
                  </a:lnTo>
                  <a:lnTo>
                    <a:pt x="634" y="116"/>
                  </a:lnTo>
                  <a:lnTo>
                    <a:pt x="635" y="105"/>
                  </a:lnTo>
                  <a:lnTo>
                    <a:pt x="636" y="94"/>
                  </a:lnTo>
                  <a:lnTo>
                    <a:pt x="639" y="81"/>
                  </a:lnTo>
                  <a:lnTo>
                    <a:pt x="644" y="68"/>
                  </a:lnTo>
                  <a:lnTo>
                    <a:pt x="651" y="57"/>
                  </a:lnTo>
                  <a:lnTo>
                    <a:pt x="661" y="45"/>
                  </a:lnTo>
                  <a:lnTo>
                    <a:pt x="674" y="35"/>
                  </a:lnTo>
                  <a:lnTo>
                    <a:pt x="690" y="27"/>
                  </a:lnTo>
                  <a:lnTo>
                    <a:pt x="710" y="22"/>
                  </a:lnTo>
                  <a:lnTo>
                    <a:pt x="734" y="20"/>
                  </a:lnTo>
                  <a:lnTo>
                    <a:pt x="738" y="20"/>
                  </a:lnTo>
                  <a:lnTo>
                    <a:pt x="749" y="21"/>
                  </a:lnTo>
                  <a:lnTo>
                    <a:pt x="767" y="23"/>
                  </a:lnTo>
                  <a:lnTo>
                    <a:pt x="791" y="24"/>
                  </a:lnTo>
                  <a:lnTo>
                    <a:pt x="821" y="25"/>
                  </a:lnTo>
                  <a:lnTo>
                    <a:pt x="856" y="27"/>
                  </a:lnTo>
                  <a:lnTo>
                    <a:pt x="895" y="27"/>
                  </a:lnTo>
                  <a:lnTo>
                    <a:pt x="939" y="25"/>
                  </a:lnTo>
                  <a:lnTo>
                    <a:pt x="987" y="22"/>
                  </a:lnTo>
                  <a:lnTo>
                    <a:pt x="1037" y="18"/>
                  </a:lnTo>
                  <a:lnTo>
                    <a:pt x="1089" y="12"/>
                  </a:lnTo>
                  <a:lnTo>
                    <a:pt x="1128" y="7"/>
                  </a:lnTo>
                  <a:lnTo>
                    <a:pt x="1169" y="3"/>
                  </a:lnTo>
                  <a:lnTo>
                    <a:pt x="1213" y="1"/>
                  </a:lnTo>
                  <a:lnTo>
                    <a:pt x="1258" y="0"/>
                  </a:lnTo>
                  <a:close/>
                </a:path>
              </a:pathLst>
            </a:custGeom>
            <a:solidFill>
              <a:srgbClr val="FFC6A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7310438" y="3460750"/>
              <a:ext cx="125413" cy="312738"/>
            </a:xfrm>
            <a:custGeom>
              <a:avLst/>
              <a:gdLst>
                <a:gd name="T0" fmla="*/ 78 w 79"/>
                <a:gd name="T1" fmla="*/ 0 h 197"/>
                <a:gd name="T2" fmla="*/ 79 w 79"/>
                <a:gd name="T3" fmla="*/ 197 h 197"/>
                <a:gd name="T4" fmla="*/ 77 w 79"/>
                <a:gd name="T5" fmla="*/ 197 h 197"/>
                <a:gd name="T6" fmla="*/ 73 w 79"/>
                <a:gd name="T7" fmla="*/ 196 h 197"/>
                <a:gd name="T8" fmla="*/ 64 w 79"/>
                <a:gd name="T9" fmla="*/ 196 h 197"/>
                <a:gd name="T10" fmla="*/ 55 w 79"/>
                <a:gd name="T11" fmla="*/ 194 h 197"/>
                <a:gd name="T12" fmla="*/ 45 w 79"/>
                <a:gd name="T13" fmla="*/ 189 h 197"/>
                <a:gd name="T14" fmla="*/ 33 w 79"/>
                <a:gd name="T15" fmla="*/ 182 h 197"/>
                <a:gd name="T16" fmla="*/ 23 w 79"/>
                <a:gd name="T17" fmla="*/ 172 h 197"/>
                <a:gd name="T18" fmla="*/ 13 w 79"/>
                <a:gd name="T19" fmla="*/ 159 h 197"/>
                <a:gd name="T20" fmla="*/ 5 w 79"/>
                <a:gd name="T21" fmla="*/ 141 h 197"/>
                <a:gd name="T22" fmla="*/ 1 w 79"/>
                <a:gd name="T23" fmla="*/ 117 h 197"/>
                <a:gd name="T24" fmla="*/ 1 w 79"/>
                <a:gd name="T25" fmla="*/ 116 h 197"/>
                <a:gd name="T26" fmla="*/ 0 w 79"/>
                <a:gd name="T27" fmla="*/ 110 h 197"/>
                <a:gd name="T28" fmla="*/ 0 w 79"/>
                <a:gd name="T29" fmla="*/ 102 h 197"/>
                <a:gd name="T30" fmla="*/ 0 w 79"/>
                <a:gd name="T31" fmla="*/ 92 h 197"/>
                <a:gd name="T32" fmla="*/ 1 w 79"/>
                <a:gd name="T33" fmla="*/ 79 h 197"/>
                <a:gd name="T34" fmla="*/ 4 w 79"/>
                <a:gd name="T35" fmla="*/ 66 h 197"/>
                <a:gd name="T36" fmla="*/ 9 w 79"/>
                <a:gd name="T37" fmla="*/ 52 h 197"/>
                <a:gd name="T38" fmla="*/ 16 w 79"/>
                <a:gd name="T39" fmla="*/ 40 h 197"/>
                <a:gd name="T40" fmla="*/ 26 w 79"/>
                <a:gd name="T41" fmla="*/ 27 h 197"/>
                <a:gd name="T42" fmla="*/ 40 w 79"/>
                <a:gd name="T43" fmla="*/ 15 h 197"/>
                <a:gd name="T44" fmla="*/ 56 w 79"/>
                <a:gd name="T45" fmla="*/ 7 h 197"/>
                <a:gd name="T46" fmla="*/ 78 w 79"/>
                <a:gd name="T47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9" h="197">
                  <a:moveTo>
                    <a:pt x="78" y="0"/>
                  </a:moveTo>
                  <a:lnTo>
                    <a:pt x="79" y="197"/>
                  </a:lnTo>
                  <a:lnTo>
                    <a:pt x="77" y="197"/>
                  </a:lnTo>
                  <a:lnTo>
                    <a:pt x="73" y="196"/>
                  </a:lnTo>
                  <a:lnTo>
                    <a:pt x="64" y="196"/>
                  </a:lnTo>
                  <a:lnTo>
                    <a:pt x="55" y="194"/>
                  </a:lnTo>
                  <a:lnTo>
                    <a:pt x="45" y="189"/>
                  </a:lnTo>
                  <a:lnTo>
                    <a:pt x="33" y="182"/>
                  </a:lnTo>
                  <a:lnTo>
                    <a:pt x="23" y="172"/>
                  </a:lnTo>
                  <a:lnTo>
                    <a:pt x="13" y="159"/>
                  </a:lnTo>
                  <a:lnTo>
                    <a:pt x="5" y="141"/>
                  </a:lnTo>
                  <a:lnTo>
                    <a:pt x="1" y="117"/>
                  </a:lnTo>
                  <a:lnTo>
                    <a:pt x="1" y="116"/>
                  </a:lnTo>
                  <a:lnTo>
                    <a:pt x="0" y="110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1" y="79"/>
                  </a:lnTo>
                  <a:lnTo>
                    <a:pt x="4" y="66"/>
                  </a:lnTo>
                  <a:lnTo>
                    <a:pt x="9" y="52"/>
                  </a:lnTo>
                  <a:lnTo>
                    <a:pt x="16" y="40"/>
                  </a:lnTo>
                  <a:lnTo>
                    <a:pt x="26" y="27"/>
                  </a:lnTo>
                  <a:lnTo>
                    <a:pt x="40" y="15"/>
                  </a:lnTo>
                  <a:lnTo>
                    <a:pt x="56" y="7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F1E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5040313" y="2403475"/>
              <a:ext cx="261938" cy="246063"/>
            </a:xfrm>
            <a:custGeom>
              <a:avLst/>
              <a:gdLst>
                <a:gd name="T0" fmla="*/ 78 w 165"/>
                <a:gd name="T1" fmla="*/ 0 h 155"/>
                <a:gd name="T2" fmla="*/ 165 w 165"/>
                <a:gd name="T3" fmla="*/ 0 h 155"/>
                <a:gd name="T4" fmla="*/ 165 w 165"/>
                <a:gd name="T5" fmla="*/ 155 h 155"/>
                <a:gd name="T6" fmla="*/ 78 w 165"/>
                <a:gd name="T7" fmla="*/ 155 h 155"/>
                <a:gd name="T8" fmla="*/ 57 w 165"/>
                <a:gd name="T9" fmla="*/ 152 h 155"/>
                <a:gd name="T10" fmla="*/ 39 w 165"/>
                <a:gd name="T11" fmla="*/ 144 h 155"/>
                <a:gd name="T12" fmla="*/ 24 w 165"/>
                <a:gd name="T13" fmla="*/ 132 h 155"/>
                <a:gd name="T14" fmla="*/ 11 w 165"/>
                <a:gd name="T15" fmla="*/ 117 h 155"/>
                <a:gd name="T16" fmla="*/ 4 w 165"/>
                <a:gd name="T17" fmla="*/ 98 h 155"/>
                <a:gd name="T18" fmla="*/ 0 w 165"/>
                <a:gd name="T19" fmla="*/ 78 h 155"/>
                <a:gd name="T20" fmla="*/ 4 w 165"/>
                <a:gd name="T21" fmla="*/ 57 h 155"/>
                <a:gd name="T22" fmla="*/ 11 w 165"/>
                <a:gd name="T23" fmla="*/ 38 h 155"/>
                <a:gd name="T24" fmla="*/ 24 w 165"/>
                <a:gd name="T25" fmla="*/ 23 h 155"/>
                <a:gd name="T26" fmla="*/ 39 w 165"/>
                <a:gd name="T27" fmla="*/ 10 h 155"/>
                <a:gd name="T28" fmla="*/ 57 w 165"/>
                <a:gd name="T29" fmla="*/ 3 h 155"/>
                <a:gd name="T30" fmla="*/ 78 w 165"/>
                <a:gd name="T3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5" h="155">
                  <a:moveTo>
                    <a:pt x="78" y="0"/>
                  </a:moveTo>
                  <a:lnTo>
                    <a:pt x="165" y="0"/>
                  </a:lnTo>
                  <a:lnTo>
                    <a:pt x="165" y="155"/>
                  </a:lnTo>
                  <a:lnTo>
                    <a:pt x="78" y="155"/>
                  </a:lnTo>
                  <a:lnTo>
                    <a:pt x="57" y="152"/>
                  </a:lnTo>
                  <a:lnTo>
                    <a:pt x="39" y="144"/>
                  </a:lnTo>
                  <a:lnTo>
                    <a:pt x="24" y="132"/>
                  </a:lnTo>
                  <a:lnTo>
                    <a:pt x="11" y="117"/>
                  </a:lnTo>
                  <a:lnTo>
                    <a:pt x="4" y="98"/>
                  </a:lnTo>
                  <a:lnTo>
                    <a:pt x="0" y="78"/>
                  </a:lnTo>
                  <a:lnTo>
                    <a:pt x="4" y="57"/>
                  </a:lnTo>
                  <a:lnTo>
                    <a:pt x="11" y="38"/>
                  </a:lnTo>
                  <a:lnTo>
                    <a:pt x="24" y="23"/>
                  </a:lnTo>
                  <a:lnTo>
                    <a:pt x="39" y="10"/>
                  </a:lnTo>
                  <a:lnTo>
                    <a:pt x="57" y="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F1E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7848600" y="1393825"/>
              <a:ext cx="147638" cy="98583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7953375" y="1338263"/>
              <a:ext cx="2344632" cy="1069975"/>
            </a:xfrm>
            <a:prstGeom prst="rect">
              <a:avLst/>
            </a:prstGeom>
            <a:solidFill>
              <a:srgbClr val="1F497D">
                <a:lumMod val="75000"/>
              </a:srgb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48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870675" y="6356352"/>
            <a:ext cx="2879291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NPF | Standard Procurement Documents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258620" y="6356352"/>
            <a:ext cx="628073" cy="365125"/>
          </a:xfrm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NZ" altLang="en-US" sz="1100" dirty="0">
                <a:solidFill>
                  <a:srgbClr val="595959"/>
                </a:solidFill>
                <a:latin typeface="Arial" panose="020B0604020202020204" pitchFamily="34" charset="0"/>
              </a:rPr>
              <a:t>Slide </a:t>
            </a:r>
            <a:fld id="{C17D4279-5C75-407D-866B-2EA7252BBFA1}" type="slidenum">
              <a:rPr lang="en-NZ" altLang="en-US" sz="1100">
                <a:solidFill>
                  <a:srgbClr val="595959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10</a:t>
            </a:fld>
            <a:endParaRPr lang="en-NZ" altLang="en-US" sz="110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357190" y="301625"/>
            <a:ext cx="8461375" cy="7572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200" dirty="0">
                <a:ea typeface="ＭＳ Ｐゴシック" charset="0"/>
              </a:rPr>
              <a:t>Procurement Regulations</a:t>
            </a:r>
          </a:p>
        </p:txBody>
      </p:sp>
      <p:sp>
        <p:nvSpPr>
          <p:cNvPr id="22" name="Content Placeholder 4"/>
          <p:cNvSpPr txBox="1">
            <a:spLocks/>
          </p:cNvSpPr>
          <p:nvPr/>
        </p:nvSpPr>
        <p:spPr>
          <a:xfrm>
            <a:off x="309062" y="1338035"/>
            <a:ext cx="7308994" cy="4450221"/>
          </a:xfrm>
          <a:prstGeom prst="rect">
            <a:avLst/>
          </a:prstGeom>
        </p:spPr>
        <p:txBody>
          <a:bodyPr wrap="square" tIns="0">
            <a:noAutofit/>
          </a:bodyPr>
          <a:lstStyle>
            <a:lvl1pPr marL="0" indent="0" algn="l" defTabSz="1218987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494" indent="0" algn="l" defTabSz="1218987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18986" indent="0" algn="l" defTabSz="1218987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480" indent="0" algn="l" defTabSz="1218987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37973" indent="0" algn="l" defTabSz="1218987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b="0" dirty="0">
                <a:solidFill>
                  <a:srgbClr val="009BCC"/>
                </a:solidFill>
                <a:ea typeface="MS PGothic" panose="020B0600070205080204" pitchFamily="34" charset="-128"/>
              </a:rPr>
              <a:t>Procurement Regulations for IPF Borrowers</a:t>
            </a:r>
          </a:p>
          <a:p>
            <a:pPr marL="342900" indent="-3429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prstClr val="black"/>
                </a:solidFill>
                <a:ea typeface="MS PGothic" panose="020B0600070205080204" pitchFamily="34" charset="-128"/>
              </a:rPr>
              <a:t>In force from 1 July 2016</a:t>
            </a:r>
          </a:p>
          <a:p>
            <a:pPr marL="342900" indent="-3429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prstClr val="black"/>
                </a:solidFill>
                <a:ea typeface="MS PGothic" panose="020B0600070205080204" pitchFamily="34" charset="-128"/>
              </a:rPr>
              <a:t>Regulations replace the ‘red’ and ‘green’ guidelines</a:t>
            </a:r>
          </a:p>
          <a:p>
            <a:pPr marL="342900" indent="-3429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prstClr val="black"/>
                </a:solidFill>
                <a:ea typeface="MS PGothic" panose="020B0600070205080204" pitchFamily="34" charset="-128"/>
              </a:rPr>
              <a:t>Apply to goods, works, non-consulting and consulting services</a:t>
            </a:r>
          </a:p>
          <a:p>
            <a:pPr marL="342900" indent="-3429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endParaRPr lang="en-US" sz="2000" b="0" dirty="0">
              <a:solidFill>
                <a:prstClr val="black"/>
              </a:solidFill>
              <a:ea typeface="MS PGothic" panose="020B0600070205080204" pitchFamily="34" charset="-128"/>
            </a:endParaRPr>
          </a:p>
          <a:p>
            <a:pPr marL="342900" indent="-3429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endParaRPr lang="en-US" sz="2000" b="0" dirty="0">
              <a:solidFill>
                <a:prstClr val="black"/>
              </a:solidFill>
              <a:ea typeface="MS PGothic" panose="020B0600070205080204" pitchFamily="34" charset="-128"/>
            </a:endParaRPr>
          </a:p>
          <a:p>
            <a:pPr lvl="1" fontAlgn="auto">
              <a:spcBef>
                <a:spcPts val="400"/>
              </a:spcBef>
              <a:spcAft>
                <a:spcPts val="400"/>
              </a:spcAft>
              <a:defRPr/>
            </a:pPr>
            <a:endParaRPr lang="en-US" sz="2000" b="0" dirty="0">
              <a:solidFill>
                <a:schemeClr val="tx2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142" y="722000"/>
            <a:ext cx="1856097" cy="2344331"/>
          </a:xfrm>
          <a:prstGeom prst="rect">
            <a:avLst/>
          </a:prstGeom>
          <a:ln w="28575">
            <a:solidFill>
              <a:srgbClr val="000066"/>
            </a:solidFill>
          </a:ln>
        </p:spPr>
      </p:pic>
      <p:sp>
        <p:nvSpPr>
          <p:cNvPr id="26" name="Content Placeholder 4"/>
          <p:cNvSpPr txBox="1">
            <a:spLocks/>
          </p:cNvSpPr>
          <p:nvPr/>
        </p:nvSpPr>
        <p:spPr>
          <a:xfrm>
            <a:off x="309062" y="3115855"/>
            <a:ext cx="8461375" cy="2996987"/>
          </a:xfrm>
          <a:prstGeom prst="rect">
            <a:avLst/>
          </a:prstGeom>
        </p:spPr>
        <p:txBody>
          <a:bodyPr wrap="square" tIns="0">
            <a:noAutofit/>
          </a:bodyPr>
          <a:lstStyle>
            <a:lvl1pPr marL="0" indent="0" algn="l" defTabSz="1218987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494" indent="0" algn="l" defTabSz="1218987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18986" indent="0" algn="l" defTabSz="1218987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480" indent="0" algn="l" defTabSz="1218987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37973" indent="0" algn="l" defTabSz="1218987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prstClr val="black"/>
                </a:solidFill>
                <a:ea typeface="MS PGothic" panose="020B0600070205080204" pitchFamily="34" charset="-128"/>
              </a:rPr>
              <a:t>Key features: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NZ" sz="2000" b="0" dirty="0">
                <a:solidFill>
                  <a:prstClr val="black"/>
                </a:solidFill>
              </a:rPr>
              <a:t>introduces Project Procurement Strategy for Development (PPSD)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US" sz="2000" b="0" dirty="0">
                <a:solidFill>
                  <a:prstClr val="black"/>
                </a:solidFill>
              </a:rPr>
              <a:t>enhances procurement procedures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US" sz="2000" b="0" dirty="0">
                <a:solidFill>
                  <a:prstClr val="black"/>
                </a:solidFill>
              </a:rPr>
              <a:t>enhances bidding documents by introducing SPDs 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US" sz="2000" b="0" dirty="0">
                <a:solidFill>
                  <a:prstClr val="black"/>
                </a:solidFill>
              </a:rPr>
              <a:t>introduces new selection methods for GWNcS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US" sz="2000" b="0" dirty="0">
                <a:solidFill>
                  <a:prstClr val="black"/>
                </a:solidFill>
              </a:rPr>
              <a:t>differentiates between market approach options and selection methods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US" sz="2000" b="0" dirty="0">
                <a:solidFill>
                  <a:prstClr val="black"/>
                </a:solidFill>
              </a:rPr>
              <a:t>expands use of Framework Agreements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US" sz="2000" b="0" dirty="0">
                <a:solidFill>
                  <a:prstClr val="black"/>
                </a:solidFill>
              </a:rPr>
              <a:t>strengthens contract management</a:t>
            </a:r>
          </a:p>
          <a:p>
            <a:pPr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defRPr/>
            </a:pPr>
            <a:endParaRPr lang="en-US" sz="2000" b="0" dirty="0">
              <a:solidFill>
                <a:prstClr val="black"/>
              </a:solidFill>
              <a:ea typeface="MS PGothic" panose="020B0600070205080204" pitchFamily="34" charset="-128"/>
            </a:endParaRPr>
          </a:p>
          <a:p>
            <a:pPr lvl="1" fontAlgn="auto">
              <a:spcBef>
                <a:spcPts val="400"/>
              </a:spcBef>
              <a:spcAft>
                <a:spcPts val="400"/>
              </a:spcAft>
              <a:defRPr/>
            </a:pPr>
            <a:endParaRPr lang="en-US" sz="2000" b="0" dirty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2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870675" y="6356352"/>
            <a:ext cx="2879291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NPF | Standard Procurement Documents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258620" y="6356352"/>
            <a:ext cx="628073" cy="365125"/>
          </a:xfrm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NZ" altLang="en-US" sz="1100" dirty="0">
                <a:solidFill>
                  <a:srgbClr val="595959"/>
                </a:solidFill>
                <a:latin typeface="Arial" panose="020B0604020202020204" pitchFamily="34" charset="0"/>
              </a:rPr>
              <a:t>Slide </a:t>
            </a:r>
            <a:fld id="{C17D4279-5C75-407D-866B-2EA7252BBFA1}" type="slidenum">
              <a:rPr lang="en-NZ" altLang="en-US" sz="1100">
                <a:solidFill>
                  <a:srgbClr val="595959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11</a:t>
            </a:fld>
            <a:endParaRPr lang="en-NZ" altLang="en-US" sz="110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22" name="Title 5"/>
          <p:cNvSpPr txBox="1">
            <a:spLocks/>
          </p:cNvSpPr>
          <p:nvPr/>
        </p:nvSpPr>
        <p:spPr bwMode="auto">
          <a:xfrm>
            <a:off x="421845" y="233408"/>
            <a:ext cx="846137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0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3200" kern="0" dirty="0">
                <a:ea typeface="ＭＳ Ｐゴシック" charset="0"/>
              </a:rPr>
              <a:t>Greater focus on procurement planning</a:t>
            </a:r>
          </a:p>
        </p:txBody>
      </p:sp>
      <p:sp>
        <p:nvSpPr>
          <p:cNvPr id="23" name="Content Placeholder 4"/>
          <p:cNvSpPr txBox="1">
            <a:spLocks/>
          </p:cNvSpPr>
          <p:nvPr/>
        </p:nvSpPr>
        <p:spPr>
          <a:xfrm>
            <a:off x="357190" y="1562653"/>
            <a:ext cx="8461375" cy="4450221"/>
          </a:xfrm>
          <a:prstGeom prst="rect">
            <a:avLst/>
          </a:prstGeom>
        </p:spPr>
        <p:txBody>
          <a:bodyPr wrap="square" tIns="0">
            <a:noAutofit/>
          </a:bodyPr>
          <a:lstStyle>
            <a:lvl1pPr marL="0" indent="0" algn="l" defTabSz="1218987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494" indent="0" algn="l" defTabSz="1218987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18986" indent="0" algn="l" defTabSz="1218987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480" indent="0" algn="l" defTabSz="1218987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37973" indent="0" algn="l" defTabSz="1218987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b="0" dirty="0">
                <a:solidFill>
                  <a:srgbClr val="009BCC"/>
                </a:solidFill>
                <a:ea typeface="MS PGothic" panose="020B0600070205080204" pitchFamily="34" charset="-128"/>
              </a:rPr>
              <a:t>Project Procurement Strategy for Development (PPSD)</a:t>
            </a:r>
          </a:p>
          <a:p>
            <a:pPr marL="342900" indent="-3429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prstClr val="black"/>
                </a:solidFill>
                <a:ea typeface="MS PGothic" panose="020B0600070205080204" pitchFamily="34" charset="-128"/>
              </a:rPr>
              <a:t>New market analysis and procurement planning tool</a:t>
            </a:r>
          </a:p>
          <a:p>
            <a:pPr marL="342900" indent="-3429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prstClr val="black"/>
                </a:solidFill>
                <a:ea typeface="MS PGothic" panose="020B0600070205080204" pitchFamily="34" charset="-128"/>
              </a:rPr>
              <a:t>Risk-based approach</a:t>
            </a:r>
          </a:p>
          <a:p>
            <a:pPr marL="342900" indent="-3429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prstClr val="black"/>
                </a:solidFill>
                <a:ea typeface="MS PGothic" panose="020B0600070205080204" pitchFamily="34" charset="-128"/>
              </a:rPr>
              <a:t>Addresses how the procurement will support development and deliver best value for money (VfM)</a:t>
            </a:r>
          </a:p>
          <a:p>
            <a:pPr marL="342900" indent="-3429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prstClr val="black"/>
                </a:solidFill>
                <a:ea typeface="MS PGothic" panose="020B0600070205080204" pitchFamily="34" charset="-128"/>
              </a:rPr>
              <a:t>Forms the basis of the procurement plan</a:t>
            </a:r>
          </a:p>
          <a:p>
            <a:pPr marL="342900" indent="-3429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prstClr val="black"/>
                </a:solidFill>
                <a:ea typeface="MS PGothic" panose="020B0600070205080204" pitchFamily="34" charset="-128"/>
              </a:rPr>
              <a:t>Proportional to the risk, value and complexity of the procurement</a:t>
            </a:r>
          </a:p>
          <a:p>
            <a:pPr marL="342900" indent="-3429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prstClr val="black"/>
                </a:solidFill>
                <a:ea typeface="MS PGothic" panose="020B0600070205080204" pitchFamily="34" charset="-128"/>
              </a:rPr>
              <a:t>Short version for low-value, low-risk projects</a:t>
            </a:r>
          </a:p>
          <a:p>
            <a:pPr marL="342900" indent="-3429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prstClr val="black"/>
                </a:solidFill>
                <a:ea typeface="MS PGothic" panose="020B0600070205080204" pitchFamily="34" charset="-128"/>
              </a:rPr>
              <a:t>Simplified version for emergency situations</a:t>
            </a:r>
          </a:p>
          <a:p>
            <a:pPr marL="342900" indent="-3429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prstClr val="black"/>
                </a:solidFill>
                <a:ea typeface="MS PGothic" panose="020B0600070205080204" pitchFamily="34" charset="-128"/>
              </a:rPr>
              <a:t>Living document – can be updated periodically</a:t>
            </a:r>
          </a:p>
          <a:p>
            <a:pPr marL="342900" indent="-3429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prstClr val="black"/>
                </a:solidFill>
                <a:ea typeface="MS PGothic" panose="020B0600070205080204" pitchFamily="34" charset="-128"/>
              </a:rPr>
              <a:t>Electronic procurement planning and monitoring system (STEP)</a:t>
            </a:r>
          </a:p>
          <a:p>
            <a:pPr lvl="1" fontAlgn="auto">
              <a:spcBef>
                <a:spcPts val="400"/>
              </a:spcBef>
              <a:spcAft>
                <a:spcPts val="400"/>
              </a:spcAft>
              <a:defRPr/>
            </a:pPr>
            <a:endParaRPr lang="en-US" sz="2000" b="0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394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764" y="1602644"/>
            <a:ext cx="4157856" cy="48654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6808695" y="6216073"/>
            <a:ext cx="2224471" cy="56341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  <a:defRPr/>
            </a:pPr>
            <a:endParaRPr lang="en-NZ" sz="1300" b="0" kern="0" dirty="0">
              <a:solidFill>
                <a:srgbClr val="002345"/>
              </a:solidFill>
              <a:cs typeface="Times New Roman" pitchFamily="18" charset="0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6883" y="109025"/>
            <a:ext cx="8043701" cy="875885"/>
          </a:xfrm>
        </p:spPr>
        <p:txBody>
          <a:bodyPr anchor="ctr" anchorCtr="0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Questions?</a:t>
            </a:r>
            <a:endParaRPr lang="en-NZ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70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80" y="2019613"/>
            <a:ext cx="8709234" cy="1822161"/>
          </a:xfrm>
        </p:spPr>
        <p:txBody>
          <a:bodyPr/>
          <a:lstStyle/>
          <a:p>
            <a:r>
              <a:rPr lang="en-US" dirty="0"/>
              <a:t>Background to Developing The</a:t>
            </a:r>
            <a:br>
              <a:rPr lang="en-US" dirty="0"/>
            </a:br>
            <a:r>
              <a:rPr lang="en-US" cap="none" dirty="0">
                <a:solidFill>
                  <a:srgbClr val="09C4FF"/>
                </a:solidFill>
              </a:rPr>
              <a:t>Standard Procurement Documents</a:t>
            </a:r>
            <a:endParaRPr lang="en-NZ" dirty="0">
              <a:solidFill>
                <a:srgbClr val="09C4FF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4111769"/>
            <a:ext cx="9144000" cy="2746233"/>
          </a:xfrm>
          <a:prstGeom prst="rect">
            <a:avLst/>
          </a:prstGeom>
          <a:noFill/>
          <a:ln w="412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NZ" sz="1300" b="0" dirty="0">
              <a:cs typeface="Times New Roman" pitchFamily="18" charset="0"/>
            </a:endParaRPr>
          </a:p>
        </p:txBody>
      </p:sp>
      <p:sp>
        <p:nvSpPr>
          <p:cNvPr id="10" name="Rectangle: Diagonal Corners Rounded 9"/>
          <p:cNvSpPr/>
          <p:nvPr/>
        </p:nvSpPr>
        <p:spPr bwMode="auto">
          <a:xfrm>
            <a:off x="5791199" y="321412"/>
            <a:ext cx="3140364" cy="752988"/>
          </a:xfrm>
          <a:prstGeom prst="round2Diag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NZ" sz="1300" b="0" dirty="0"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4066048"/>
            <a:ext cx="9144000" cy="457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NZ" sz="1300" b="0" dirty="0"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0" y="3973287"/>
            <a:ext cx="9133114" cy="2873826"/>
          </a:xfrm>
          <a:prstGeom prst="rect">
            <a:avLst/>
          </a:prstGeom>
          <a:noFill/>
          <a:ln w="3175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NZ" sz="1300" b="0" dirty="0">
              <a:cs typeface="Times New Roman" pitchFamily="18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86" y="3973289"/>
            <a:ext cx="9144000" cy="2873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9" name="Oval 18"/>
          <p:cNvSpPr/>
          <p:nvPr/>
        </p:nvSpPr>
        <p:spPr bwMode="auto">
          <a:xfrm>
            <a:off x="5791201" y="793208"/>
            <a:ext cx="620487" cy="75298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NZ" sz="1300" b="0" dirty="0"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607" y="349353"/>
            <a:ext cx="2724540" cy="70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03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8265" y="226548"/>
            <a:ext cx="8461375" cy="757238"/>
          </a:xfrm>
        </p:spPr>
        <p:txBody>
          <a:bodyPr>
            <a:normAutofit fontScale="90000"/>
          </a:bodyPr>
          <a:lstStyle/>
          <a:p>
            <a:pPr eaLnBrk="0" hangingPunct="0">
              <a:spcBef>
                <a:spcPts val="0"/>
              </a:spcBef>
              <a:defRPr/>
            </a:pPr>
            <a:r>
              <a:rPr lang="en-US" sz="3200" cap="none" dirty="0">
                <a:latin typeface="+mn-lt"/>
                <a:ea typeface="ＭＳ Ｐゴシック" charset="0"/>
                <a:cs typeface="Andes ExtraLight"/>
              </a:rPr>
              <a:t>Standard Bidding Documents (SBDs) vs Standard Procurement Documents (SPDs)</a:t>
            </a:r>
            <a:endParaRPr lang="en-US" sz="3200" dirty="0">
              <a:latin typeface="+mn-lt"/>
              <a:ea typeface="ＭＳ Ｐゴシック" charset="0"/>
              <a:cs typeface="Andes Extra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265" y="1471896"/>
            <a:ext cx="8767009" cy="38364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1218987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b="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SBDs vs SPDs</a:t>
            </a:r>
          </a:p>
          <a:p>
            <a:pPr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defRPr/>
            </a:pPr>
            <a:r>
              <a:rPr lang="en-US" sz="2000" b="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now 2 sets of documents = SBDs + SPDs</a:t>
            </a:r>
          </a:p>
          <a:p>
            <a:pPr marL="342900" indent="-3429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SBDs continue to be used for any project governed by the Guidelines</a:t>
            </a:r>
          </a:p>
          <a:p>
            <a:pPr marL="342900" indent="-3429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SPDs to be used for projects where the new Procurement Framework applies</a:t>
            </a:r>
          </a:p>
          <a:p>
            <a:pPr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</a:pPr>
            <a:endParaRPr lang="en-NZ" sz="400" dirty="0">
              <a:solidFill>
                <a:srgbClr val="009B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18987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NZ" sz="2200" b="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 of application of SPDs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</a:pPr>
            <a:r>
              <a:rPr lang="en-NZ" sz="2000" b="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mandatory</a:t>
            </a: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international competitive procurements where the Project Concept Note is approved after 1 July 2016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</a:pPr>
            <a:r>
              <a:rPr lang="en-US" sz="2000" b="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be used </a:t>
            </a: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 amended) for national competitive procurements, with the Bank’s agreement</a:t>
            </a:r>
            <a:endParaRPr lang="en-NZ" sz="20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914405" y="6253374"/>
            <a:ext cx="4781982" cy="365125"/>
          </a:xfrm>
        </p:spPr>
        <p:txBody>
          <a:bodyPr>
            <a:norm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NPF | Standard Procurement Documents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221673" y="6398993"/>
            <a:ext cx="831272" cy="365125"/>
          </a:xfrm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NZ" altLang="en-US" sz="1100" kern="0" dirty="0">
                <a:solidFill>
                  <a:srgbClr val="595959"/>
                </a:solidFill>
                <a:latin typeface="Arial" panose="020B0604020202020204" pitchFamily="34" charset="0"/>
              </a:rPr>
              <a:t>Slide </a:t>
            </a:r>
            <a:fld id="{C17D4279-5C75-407D-866B-2EA7252BBFA1}" type="slidenum">
              <a:rPr lang="en-NZ" altLang="en-US" sz="1100" kern="0">
                <a:solidFill>
                  <a:srgbClr val="595959"/>
                </a:solidFill>
                <a:latin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NZ" altLang="en-US" sz="1100" kern="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4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7190" y="301625"/>
            <a:ext cx="8461375" cy="757238"/>
          </a:xfrm>
        </p:spPr>
        <p:txBody>
          <a:bodyPr>
            <a:normAutofit/>
          </a:bodyPr>
          <a:lstStyle/>
          <a:p>
            <a:pPr eaLnBrk="0" hangingPunct="0">
              <a:spcBef>
                <a:spcPts val="0"/>
              </a:spcBef>
              <a:defRPr/>
            </a:pPr>
            <a:r>
              <a:rPr lang="en-US" sz="3200" cap="none" dirty="0">
                <a:latin typeface="+mn-lt"/>
                <a:ea typeface="ＭＳ Ｐゴシック" charset="0"/>
                <a:cs typeface="Andes ExtraLight"/>
              </a:rPr>
              <a:t>The new Standard Procurement Documents</a:t>
            </a:r>
            <a:endParaRPr lang="en-US" sz="3200" dirty="0">
              <a:latin typeface="+mn-lt"/>
              <a:ea typeface="ＭＳ Ｐゴシック" charset="0"/>
              <a:cs typeface="Andes Extra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1598" y="1291600"/>
            <a:ext cx="8735908" cy="49859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1218987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b="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Procurement Documents (SPDs)</a:t>
            </a:r>
          </a:p>
          <a:p>
            <a:pPr marL="342900" indent="-3429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SPDs launched 1 July 2016</a:t>
            </a:r>
          </a:p>
          <a:p>
            <a:pPr marL="342900" indent="-3429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development: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RFP Works (Design + Build)</a:t>
            </a:r>
            <a:endParaRPr lang="en-NZ" sz="1400" b="0" dirty="0">
              <a:solidFill>
                <a:srgbClr val="009B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RFP Streamlined</a:t>
            </a:r>
            <a:endParaRPr lang="en-NZ" sz="1400" b="0" dirty="0">
              <a:solidFill>
                <a:srgbClr val="009B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RFP Competitive Dialogue</a:t>
            </a:r>
            <a:endParaRPr lang="en-NZ" sz="1400" b="0" dirty="0">
              <a:solidFill>
                <a:srgbClr val="009B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SPD Framework Agreement</a:t>
            </a:r>
          </a:p>
          <a:p>
            <a:pPr marL="342900" indent="-3429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Translations are underway </a:t>
            </a:r>
            <a:r>
              <a:rPr lang="en-NZ" sz="14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(French and Spanish) </a:t>
            </a:r>
          </a:p>
          <a:p>
            <a:pPr marL="342900" indent="-3429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</a:pPr>
            <a:endParaRPr lang="en-NZ" sz="14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</a:pPr>
            <a:r>
              <a:rPr lang="en-N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23 launched 12 (relating to Works) have been updated to include Environment, Social, Health + Safety (ESHS) enhancements and published in January 2017. ESHS will be covered in detail in a separate seminar.</a:t>
            </a:r>
          </a:p>
          <a:p>
            <a:pPr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</a:pPr>
            <a:endParaRPr lang="en-NZ" sz="14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969821" y="6253374"/>
            <a:ext cx="4781982" cy="365125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NPF | Standard Procurement Documents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157020" y="6398993"/>
            <a:ext cx="895927" cy="365125"/>
          </a:xfrm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NZ" altLang="en-US" sz="1100" dirty="0">
                <a:solidFill>
                  <a:srgbClr val="595959"/>
                </a:solidFill>
                <a:latin typeface="Arial" panose="020B0604020202020204" pitchFamily="34" charset="0"/>
              </a:rPr>
              <a:t>Slide </a:t>
            </a:r>
            <a:fld id="{C17D4279-5C75-407D-866B-2EA7252BBFA1}" type="slidenum">
              <a:rPr lang="en-NZ" altLang="en-US" sz="1100">
                <a:solidFill>
                  <a:srgbClr val="595959"/>
                </a:solidFill>
                <a:latin typeface="Arial" panose="020B0604020202020204" pitchFamily="34" charset="0"/>
              </a:rPr>
              <a:pPr eaLnBrk="1" hangingPunct="1"/>
              <a:t>15</a:t>
            </a:fld>
            <a:endParaRPr lang="en-NZ" altLang="en-US" sz="110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75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8023" y="301625"/>
            <a:ext cx="8461375" cy="757238"/>
          </a:xfrm>
        </p:spPr>
        <p:txBody>
          <a:bodyPr>
            <a:normAutofit/>
          </a:bodyPr>
          <a:lstStyle/>
          <a:p>
            <a:pPr eaLnBrk="0" hangingPunct="0">
              <a:spcBef>
                <a:spcPts val="0"/>
              </a:spcBef>
              <a:defRPr/>
            </a:pPr>
            <a:r>
              <a:rPr lang="en-US" sz="3200" cap="none" dirty="0">
                <a:latin typeface="+mn-lt"/>
                <a:ea typeface="ＭＳ Ｐゴシック" charset="0"/>
                <a:cs typeface="Andes ExtraLight"/>
              </a:rPr>
              <a:t>List of Standard Procurement Documents</a:t>
            </a:r>
            <a:endParaRPr lang="en-US" sz="3200" dirty="0">
              <a:latin typeface="+mn-lt"/>
              <a:ea typeface="ＭＳ Ｐゴシック" charset="0"/>
              <a:cs typeface="Andes ExtraLight"/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969821" y="6253374"/>
            <a:ext cx="4781982" cy="365125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1100" dirty="0">
                <a:solidFill>
                  <a:srgbClr val="002345">
                    <a:tint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NPF | Standard Procurement Documents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263953" y="6398993"/>
            <a:ext cx="1052945" cy="365125"/>
          </a:xfrm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NZ" altLang="en-US" sz="1100" dirty="0">
                <a:solidFill>
                  <a:srgbClr val="595959"/>
                </a:solidFill>
                <a:latin typeface="Arial" panose="020B0604020202020204" pitchFamily="34" charset="0"/>
              </a:rPr>
              <a:t>Slide </a:t>
            </a:r>
            <a:fld id="{C17D4279-5C75-407D-866B-2EA7252BBFA1}" type="slidenum">
              <a:rPr lang="en-NZ" altLang="en-US" sz="1100">
                <a:solidFill>
                  <a:srgbClr val="595959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16</a:t>
            </a:fld>
            <a:endParaRPr lang="en-NZ" altLang="en-US" sz="110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0318" y="1428156"/>
            <a:ext cx="4677065" cy="23314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u="sng" dirty="0">
                <a:solidFill>
                  <a:srgbClr val="44546A">
                    <a:lumMod val="75000"/>
                  </a:srgbClr>
                </a:solidFill>
                <a:latin typeface="Arial"/>
                <a:cs typeface="Arial" panose="020B0604020202020204" pitchFamily="34" charset="0"/>
              </a:rPr>
              <a:t>Goods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defRPr/>
            </a:pPr>
            <a:r>
              <a:rPr lang="en-US" sz="2000" dirty="0">
                <a:solidFill>
                  <a:srgbClr val="009BCC"/>
                </a:solidFill>
                <a:latin typeface="Arial"/>
                <a:cs typeface="Arial" panose="020B0604020202020204" pitchFamily="34" charset="0"/>
              </a:rPr>
              <a:t>RFB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 Goods 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(1 envelope)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defRPr/>
            </a:pPr>
            <a:r>
              <a:rPr lang="en-US" sz="2000" dirty="0">
                <a:solidFill>
                  <a:srgbClr val="009BCC"/>
                </a:solidFill>
                <a:latin typeface="Arial"/>
                <a:cs typeface="Arial" panose="020B0604020202020204" pitchFamily="34" charset="0"/>
              </a:rPr>
              <a:t>RFB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 Goods 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(2 envelope)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defRPr/>
            </a:pPr>
            <a:r>
              <a:rPr lang="en-US" sz="2000" dirty="0">
                <a:solidFill>
                  <a:srgbClr val="009BCC"/>
                </a:solidFill>
                <a:latin typeface="Arial"/>
                <a:cs typeface="Arial" panose="020B0604020202020204" pitchFamily="34" charset="0"/>
              </a:rPr>
              <a:t>PQD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 Health Sector 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(PVC)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defRPr/>
            </a:pPr>
            <a:r>
              <a:rPr lang="en-US" sz="2000" dirty="0">
                <a:solidFill>
                  <a:srgbClr val="009BCC"/>
                </a:solidFill>
                <a:latin typeface="Arial"/>
                <a:cs typeface="Arial" panose="020B0604020202020204" pitchFamily="34" charset="0"/>
              </a:rPr>
              <a:t>RFB</a:t>
            </a:r>
            <a:r>
              <a:rPr lang="en-US" sz="2000" dirty="0">
                <a:solidFill>
                  <a:srgbClr val="FF8C19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Health Sector 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(PVC)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defRPr/>
            </a:pPr>
            <a:r>
              <a:rPr lang="en-US" sz="2000" dirty="0">
                <a:solidFill>
                  <a:srgbClr val="009BCC"/>
                </a:solidFill>
                <a:latin typeface="Arial"/>
                <a:cs typeface="Arial" panose="020B0604020202020204" pitchFamily="34" charset="0"/>
              </a:rPr>
              <a:t>RFB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 Education 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(Textbooks)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71002" y="1428153"/>
            <a:ext cx="5138882" cy="311623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u="sng" dirty="0">
                <a:solidFill>
                  <a:srgbClr val="44546A">
                    <a:lumMod val="75000"/>
                  </a:srgbClr>
                </a:solidFill>
                <a:latin typeface="Arial"/>
                <a:cs typeface="Arial" panose="020B0604020202020204" pitchFamily="34" charset="0"/>
              </a:rPr>
              <a:t>Works</a:t>
            </a:r>
            <a:r>
              <a:rPr lang="en-US" sz="2000" u="sng" dirty="0">
                <a:solidFill>
                  <a:srgbClr val="4472C4">
                    <a:lumMod val="75000"/>
                  </a:srgbClr>
                </a:solidFill>
                <a:latin typeface="Arial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defRPr/>
            </a:pPr>
            <a:r>
              <a:rPr lang="en-US" sz="2000" dirty="0">
                <a:solidFill>
                  <a:srgbClr val="009BCC"/>
                </a:solidFill>
                <a:latin typeface="Arial"/>
                <a:cs typeface="Arial" panose="020B0604020202020204" pitchFamily="34" charset="0"/>
              </a:rPr>
              <a:t>RFB</a:t>
            </a:r>
            <a:r>
              <a:rPr lang="en-US" sz="2000" dirty="0">
                <a:solidFill>
                  <a:srgbClr val="3EA49D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Small Works 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(1 envelope)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defRPr/>
            </a:pPr>
            <a:r>
              <a:rPr lang="en-US" sz="2000" dirty="0">
                <a:solidFill>
                  <a:srgbClr val="009BCC"/>
                </a:solidFill>
                <a:latin typeface="Arial"/>
                <a:cs typeface="Arial" panose="020B0604020202020204" pitchFamily="34" charset="0"/>
              </a:rPr>
              <a:t>RFB</a:t>
            </a:r>
            <a:r>
              <a:rPr lang="en-US" sz="2000" dirty="0">
                <a:solidFill>
                  <a:srgbClr val="3EA49D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Small Works 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(2 envelope)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defRPr/>
            </a:pPr>
            <a:r>
              <a:rPr lang="en-US" sz="2000" dirty="0">
                <a:solidFill>
                  <a:srgbClr val="009BCC"/>
                </a:solidFill>
                <a:latin typeface="Arial"/>
                <a:cs typeface="Arial" panose="020B0604020202020204" pitchFamily="34" charset="0"/>
              </a:rPr>
              <a:t>RFB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 Large Works 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(without PQ)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defRPr/>
            </a:pPr>
            <a:r>
              <a:rPr lang="en-US" sz="2000" dirty="0">
                <a:solidFill>
                  <a:srgbClr val="009BCC"/>
                </a:solidFill>
                <a:latin typeface="Arial"/>
                <a:cs typeface="Arial" panose="020B0604020202020204" pitchFamily="34" charset="0"/>
              </a:rPr>
              <a:t>PQD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 Large Works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defRPr/>
            </a:pPr>
            <a:r>
              <a:rPr lang="en-US" sz="2000" dirty="0">
                <a:solidFill>
                  <a:srgbClr val="009BCC"/>
                </a:solidFill>
                <a:latin typeface="Arial"/>
                <a:cs typeface="Arial" panose="020B0604020202020204" pitchFamily="34" charset="0"/>
              </a:rPr>
              <a:t>RFB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 Large Works 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(after PQ)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defRPr/>
            </a:pPr>
            <a:r>
              <a:rPr lang="en-US" sz="2000" dirty="0">
                <a:solidFill>
                  <a:srgbClr val="009BCC"/>
                </a:solidFill>
                <a:latin typeface="Arial"/>
                <a:cs typeface="Arial" panose="020B0604020202020204" pitchFamily="34" charset="0"/>
              </a:rPr>
              <a:t>RFB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 Roads 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(Output + Performance based)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defRPr/>
            </a:pPr>
            <a:r>
              <a:rPr lang="en-US" sz="2000" dirty="0">
                <a:solidFill>
                  <a:srgbClr val="009BCC"/>
                </a:solidFill>
                <a:latin typeface="Arial"/>
                <a:cs typeface="Arial" panose="020B0604020202020204" pitchFamily="34" charset="0"/>
              </a:rPr>
              <a:t>Works</a:t>
            </a:r>
            <a:r>
              <a:rPr lang="en-US" sz="2000" dirty="0">
                <a:solidFill>
                  <a:srgbClr val="3EA49D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French Civil Code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0315" y="409070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u="sng" dirty="0">
                <a:solidFill>
                  <a:srgbClr val="44546A">
                    <a:lumMod val="75000"/>
                  </a:srgbClr>
                </a:solidFill>
                <a:latin typeface="Arial"/>
                <a:cs typeface="Arial" panose="020B0604020202020204" pitchFamily="34" charset="0"/>
              </a:rPr>
              <a:t>Plant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defRPr/>
            </a:pPr>
            <a:r>
              <a:rPr lang="en-US" sz="2000" dirty="0">
                <a:solidFill>
                  <a:srgbClr val="009BCC"/>
                </a:solidFill>
                <a:latin typeface="Arial"/>
                <a:cs typeface="Arial" panose="020B0604020202020204" pitchFamily="34" charset="0"/>
              </a:rPr>
              <a:t>RFB</a:t>
            </a:r>
            <a:r>
              <a:rPr lang="en-US" sz="2000" dirty="0">
                <a:solidFill>
                  <a:srgbClr val="3EA49D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Plant 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(without PQ)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defRPr/>
            </a:pPr>
            <a:r>
              <a:rPr lang="en-US" sz="2000" dirty="0">
                <a:solidFill>
                  <a:srgbClr val="009BCC"/>
                </a:solidFill>
                <a:latin typeface="Arial"/>
                <a:cs typeface="Arial" panose="020B0604020202020204" pitchFamily="34" charset="0"/>
              </a:rPr>
              <a:t>RFB</a:t>
            </a:r>
            <a:r>
              <a:rPr lang="en-US" sz="2000" dirty="0">
                <a:solidFill>
                  <a:srgbClr val="3EA49D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Plant 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(with PQ)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defRPr/>
            </a:pPr>
            <a:r>
              <a:rPr lang="en-US" sz="2000" dirty="0">
                <a:solidFill>
                  <a:srgbClr val="F78D28">
                    <a:lumMod val="75000"/>
                  </a:srgbClr>
                </a:solidFill>
                <a:latin typeface="Arial"/>
                <a:cs typeface="Arial" panose="020B0604020202020204" pitchFamily="34" charset="0"/>
              </a:rPr>
              <a:t>ISD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 Plant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defRPr/>
            </a:pPr>
            <a:r>
              <a:rPr lang="en-US" sz="2000" dirty="0">
                <a:solidFill>
                  <a:srgbClr val="F78D28">
                    <a:lumMod val="75000"/>
                  </a:srgbClr>
                </a:solidFill>
                <a:latin typeface="Arial"/>
                <a:cs typeface="Arial" panose="020B0604020202020204" pitchFamily="34" charset="0"/>
              </a:rPr>
              <a:t>RFP</a:t>
            </a:r>
            <a:r>
              <a:rPr lang="en-US" sz="2000" dirty="0">
                <a:solidFill>
                  <a:srgbClr val="E65F59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Plant 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(2 stage)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43381" y="4681256"/>
            <a:ext cx="3982385" cy="1323439"/>
          </a:xfrm>
          <a:prstGeom prst="rect">
            <a:avLst/>
          </a:prstGeom>
          <a:solidFill>
            <a:sysClr val="window" lastClr="FFFFFF"/>
          </a:solidFill>
          <a:ln w="15875">
            <a:solidFill>
              <a:srgbClr val="44546A">
                <a:lumMod val="75000"/>
              </a:srgb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u="sng" kern="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Acronyms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009BCC"/>
                </a:solidFill>
                <a:latin typeface="+mn-lt"/>
                <a:ea typeface="+mn-ea"/>
                <a:cs typeface="Arial" panose="020B0604020202020204" pitchFamily="34" charset="0"/>
              </a:rPr>
              <a:t>RFB</a:t>
            </a:r>
            <a:r>
              <a:rPr lang="en-US" b="0" kern="0" dirty="0">
                <a:solidFill>
                  <a:srgbClr val="FF8C19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US" b="0" kern="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= Request for Bids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009BCC"/>
                </a:solidFill>
                <a:latin typeface="+mn-lt"/>
                <a:ea typeface="+mn-ea"/>
                <a:cs typeface="Arial" panose="020B0604020202020204" pitchFamily="34" charset="0"/>
              </a:rPr>
              <a:t>PQD</a:t>
            </a:r>
            <a:r>
              <a:rPr lang="en-US" b="0" kern="0" dirty="0">
                <a:solidFill>
                  <a:srgbClr val="3EA49D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US" b="0" kern="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= Prequalification Document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RFP</a:t>
            </a:r>
            <a:r>
              <a:rPr lang="en-US" b="0" kern="0" dirty="0">
                <a:solidFill>
                  <a:srgbClr val="E65F59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US" b="0" kern="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= Request for Proposals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ISD</a:t>
            </a:r>
            <a:r>
              <a:rPr lang="en-US" b="0" kern="0" dirty="0">
                <a:solidFill>
                  <a:srgbClr val="9B37FF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US" b="0" kern="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= Initial Selection Document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55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0365" y="301625"/>
            <a:ext cx="8461375" cy="757238"/>
          </a:xfrm>
        </p:spPr>
        <p:txBody>
          <a:bodyPr>
            <a:normAutofit/>
          </a:bodyPr>
          <a:lstStyle/>
          <a:p>
            <a:pPr eaLnBrk="0" hangingPunct="0">
              <a:spcBef>
                <a:spcPts val="0"/>
              </a:spcBef>
              <a:defRPr/>
            </a:pPr>
            <a:r>
              <a:rPr lang="en-US" sz="3000" cap="none" dirty="0">
                <a:latin typeface="+mn-lt"/>
                <a:ea typeface="ＭＳ Ｐゴシック" charset="0"/>
                <a:cs typeface="Andes ExtraLight"/>
              </a:rPr>
              <a:t>List of Standard Procurement Documents (cont.)</a:t>
            </a:r>
            <a:endParaRPr lang="en-US" sz="3000" dirty="0">
              <a:latin typeface="+mn-lt"/>
              <a:ea typeface="ＭＳ Ｐゴシック" charset="0"/>
              <a:cs typeface="Andes ExtraLight"/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1017372" y="6235971"/>
            <a:ext cx="4781982" cy="365125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NPF | Standard Procurement Documents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166251" y="6398993"/>
            <a:ext cx="979054" cy="365125"/>
          </a:xfrm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NZ" altLang="en-US" sz="1100" dirty="0">
                <a:solidFill>
                  <a:srgbClr val="595959"/>
                </a:solidFill>
                <a:latin typeface="Arial" panose="020B0604020202020204" pitchFamily="34" charset="0"/>
              </a:rPr>
              <a:t>Slide </a:t>
            </a:r>
            <a:fld id="{C17D4279-5C75-407D-866B-2EA7252BBFA1}" type="slidenum">
              <a:rPr lang="en-NZ" altLang="en-US" sz="1100">
                <a:solidFill>
                  <a:srgbClr val="595959"/>
                </a:solidFill>
                <a:latin typeface="Arial" panose="020B0604020202020204" pitchFamily="34" charset="0"/>
              </a:rPr>
              <a:pPr eaLnBrk="1" hangingPunct="1"/>
              <a:t>17</a:t>
            </a:fld>
            <a:endParaRPr lang="en-NZ" altLang="en-US" sz="110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0365" y="1428153"/>
            <a:ext cx="4677065" cy="10710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u="sng" dirty="0">
                <a:solidFill>
                  <a:srgbClr val="44546A">
                    <a:lumMod val="75000"/>
                  </a:srgbClr>
                </a:solidFill>
                <a:latin typeface="Arial"/>
                <a:cs typeface="Arial" panose="020B0604020202020204" pitchFamily="34" charset="0"/>
              </a:rPr>
              <a:t>Consulting Services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</a:pPr>
            <a:r>
              <a:rPr lang="en-US" sz="2000" dirty="0">
                <a:solidFill>
                  <a:srgbClr val="009BCC"/>
                </a:solidFill>
                <a:latin typeface="Arial"/>
                <a:cs typeface="Arial" panose="020B0604020202020204" pitchFamily="34" charset="0"/>
              </a:rPr>
              <a:t>RFP </a:t>
            </a:r>
            <a:r>
              <a:rPr lang="en-US" sz="2000" dirty="0">
                <a:solidFill>
                  <a:schemeClr val="tx2"/>
                </a:solidFill>
                <a:latin typeface="Arial"/>
                <a:cs typeface="Arial" panose="020B0604020202020204" pitchFamily="34" charset="0"/>
              </a:rPr>
              <a:t>Consultancy Services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</a:pPr>
            <a:endParaRPr lang="en-US" sz="1400" dirty="0">
              <a:solidFill>
                <a:prstClr val="black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0363" y="2455498"/>
            <a:ext cx="6096000" cy="27238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u="sng" dirty="0">
                <a:solidFill>
                  <a:srgbClr val="44546A">
                    <a:lumMod val="75000"/>
                  </a:srgbClr>
                </a:solidFill>
                <a:latin typeface="Arial"/>
                <a:cs typeface="Arial" panose="020B0604020202020204" pitchFamily="34" charset="0"/>
              </a:rPr>
              <a:t>Other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</a:pPr>
            <a:r>
              <a:rPr lang="en-US" sz="2000" dirty="0">
                <a:solidFill>
                  <a:srgbClr val="009BCC"/>
                </a:solidFill>
                <a:latin typeface="Arial"/>
                <a:cs typeface="Arial" panose="020B0604020202020204" pitchFamily="34" charset="0"/>
              </a:rPr>
              <a:t>PQD </a:t>
            </a:r>
            <a:r>
              <a:rPr lang="en-US" sz="2000" dirty="0">
                <a:solidFill>
                  <a:schemeClr val="tx2"/>
                </a:solidFill>
                <a:latin typeface="Arial"/>
                <a:cs typeface="Arial" panose="020B0604020202020204" pitchFamily="34" charset="0"/>
              </a:rPr>
              <a:t>Management Services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</a:pPr>
            <a:r>
              <a:rPr lang="en-US" sz="2000" dirty="0">
                <a:solidFill>
                  <a:srgbClr val="009BCC"/>
                </a:solidFill>
                <a:latin typeface="Arial"/>
                <a:cs typeface="Arial" panose="020B0604020202020204" pitchFamily="34" charset="0"/>
              </a:rPr>
              <a:t>RFB </a:t>
            </a:r>
            <a:r>
              <a:rPr lang="en-US" sz="2000" dirty="0">
                <a:solidFill>
                  <a:schemeClr val="tx2"/>
                </a:solidFill>
                <a:latin typeface="Arial"/>
                <a:cs typeface="Arial" panose="020B0604020202020204" pitchFamily="34" charset="0"/>
              </a:rPr>
              <a:t>Management Services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</a:pPr>
            <a:r>
              <a:rPr lang="en-US" sz="2000" dirty="0">
                <a:solidFill>
                  <a:srgbClr val="009BCC"/>
                </a:solidFill>
                <a:latin typeface="Arial"/>
                <a:cs typeface="Arial" panose="020B0604020202020204" pitchFamily="34" charset="0"/>
              </a:rPr>
              <a:t>RFB </a:t>
            </a:r>
            <a:r>
              <a:rPr lang="en-US" sz="2000" dirty="0">
                <a:solidFill>
                  <a:schemeClr val="tx2"/>
                </a:solidFill>
                <a:latin typeface="Arial"/>
                <a:cs typeface="Arial" panose="020B0604020202020204" pitchFamily="34" charset="0"/>
              </a:rPr>
              <a:t>Non-Consultant Services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</a:pPr>
            <a:r>
              <a:rPr lang="en-US" sz="2000" dirty="0">
                <a:solidFill>
                  <a:srgbClr val="009BCC"/>
                </a:solidFill>
                <a:latin typeface="Arial"/>
                <a:cs typeface="Arial" panose="020B0604020202020204" pitchFamily="34" charset="0"/>
              </a:rPr>
              <a:t>RFB </a:t>
            </a:r>
            <a:r>
              <a:rPr lang="en-US" sz="2000" dirty="0">
                <a:solidFill>
                  <a:schemeClr val="tx2"/>
                </a:solidFill>
                <a:latin typeface="Arial"/>
                <a:cs typeface="Arial" panose="020B0604020202020204" pitchFamily="34" charset="0"/>
              </a:rPr>
              <a:t>Information Systems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 panose="020B0604020202020204" pitchFamily="34" charset="0"/>
              </a:rPr>
              <a:t>ISD</a:t>
            </a:r>
            <a:r>
              <a:rPr lang="en-US" sz="2000" dirty="0">
                <a:solidFill>
                  <a:srgbClr val="009BC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Arial"/>
                <a:cs typeface="Arial" panose="020B0604020202020204" pitchFamily="34" charset="0"/>
              </a:rPr>
              <a:t>Information Systems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 panose="020B0604020202020204" pitchFamily="34" charset="0"/>
              </a:rPr>
              <a:t>RFP</a:t>
            </a:r>
            <a:r>
              <a:rPr lang="en-US" sz="2000" dirty="0">
                <a:solidFill>
                  <a:srgbClr val="009BC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Arial"/>
                <a:cs typeface="Arial" panose="020B0604020202020204" pitchFamily="34" charset="0"/>
              </a:rPr>
              <a:t>Information Systems</a:t>
            </a:r>
            <a:endParaRPr lang="en-US" sz="1400" dirty="0">
              <a:solidFill>
                <a:schemeClr val="tx2"/>
              </a:solidFill>
              <a:latin typeface="Arial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91052" y="1543056"/>
            <a:ext cx="4092790" cy="3651769"/>
          </a:xfrm>
          <a:prstGeom prst="rect">
            <a:avLst/>
          </a:prstGeom>
          <a:solidFill>
            <a:sysClr val="window" lastClr="FFFFFF"/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685800" indent="-457200" algn="ctr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SPDs in development</a:t>
            </a:r>
          </a:p>
          <a:p>
            <a:pPr marL="228600" indent="-457200" fontAlgn="auto">
              <a:lnSpc>
                <a:spcPct val="90000"/>
              </a:lnSpc>
              <a:spcBef>
                <a:spcPts val="1200"/>
              </a:spcBef>
              <a:spcAft>
                <a:spcPts val="601"/>
              </a:spcAft>
            </a:pPr>
            <a:r>
              <a:rPr lang="en-US" sz="1800" kern="0" dirty="0">
                <a:solidFill>
                  <a:schemeClr val="tx2"/>
                </a:solidFill>
                <a:cs typeface="Arial" panose="020B0604020202020204" pitchFamily="34" charset="0"/>
              </a:rPr>
              <a:t>	</a:t>
            </a:r>
            <a:r>
              <a:rPr lang="en-US" sz="1800" kern="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ISD</a:t>
            </a:r>
            <a:r>
              <a:rPr lang="en-US" sz="1800" b="0" kern="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 Works 2 stage (Design + Build)</a:t>
            </a:r>
          </a:p>
          <a:p>
            <a:pPr marL="2286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defRPr/>
            </a:pPr>
            <a:r>
              <a:rPr lang="en-US" sz="1800" kern="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RFP</a:t>
            </a:r>
            <a:r>
              <a:rPr lang="en-US" sz="1800" b="0" kern="0" dirty="0">
                <a:solidFill>
                  <a:srgbClr val="E65F59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US" sz="1800" b="0" kern="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Works 2 stage (Design + Build)</a:t>
            </a:r>
          </a:p>
          <a:p>
            <a:pPr marL="228600" indent="-457200" fontAlgn="auto">
              <a:lnSpc>
                <a:spcPct val="90000"/>
              </a:lnSpc>
              <a:spcBef>
                <a:spcPts val="1200"/>
              </a:spcBef>
              <a:spcAft>
                <a:spcPts val="601"/>
              </a:spcAft>
            </a:pPr>
            <a:r>
              <a:rPr lang="en-US" sz="1800" kern="0" dirty="0">
                <a:solidFill>
                  <a:schemeClr val="tx2"/>
                </a:solidFill>
                <a:cs typeface="Arial" panose="020B0604020202020204" pitchFamily="34" charset="0"/>
              </a:rPr>
              <a:t>	</a:t>
            </a:r>
            <a:r>
              <a:rPr lang="en-US" sz="1800" kern="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ISD</a:t>
            </a:r>
            <a:r>
              <a:rPr lang="en-US" sz="1800" b="0" kern="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 Streamlined universal</a:t>
            </a:r>
          </a:p>
          <a:p>
            <a:pPr marL="2286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defRPr/>
            </a:pPr>
            <a:r>
              <a:rPr lang="en-US" sz="1800" kern="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RFP</a:t>
            </a:r>
            <a:r>
              <a:rPr lang="en-US" sz="1800" b="0" kern="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 Streamlined universal</a:t>
            </a:r>
          </a:p>
          <a:p>
            <a:pPr marL="228600" indent="-457200" fontAlgn="auto">
              <a:lnSpc>
                <a:spcPct val="90000"/>
              </a:lnSpc>
              <a:spcBef>
                <a:spcPts val="1200"/>
              </a:spcBef>
              <a:spcAft>
                <a:spcPts val="601"/>
              </a:spcAft>
              <a:defRPr/>
            </a:pPr>
            <a:r>
              <a:rPr lang="en-US" sz="1800" kern="0" dirty="0">
                <a:solidFill>
                  <a:schemeClr val="tx2"/>
                </a:solidFill>
                <a:cs typeface="Arial" panose="020B0604020202020204" pitchFamily="34" charset="0"/>
              </a:rPr>
              <a:t>	</a:t>
            </a:r>
            <a:r>
              <a:rPr lang="en-US" sz="1800" kern="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ISD</a:t>
            </a:r>
            <a:r>
              <a:rPr lang="en-US" sz="1800" b="0" kern="0" dirty="0">
                <a:solidFill>
                  <a:srgbClr val="E65F59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US" sz="1800" b="0" kern="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CD universal</a:t>
            </a:r>
          </a:p>
          <a:p>
            <a:pPr marL="2286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defRPr/>
            </a:pPr>
            <a:r>
              <a:rPr lang="en-US" sz="1800" kern="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RFP</a:t>
            </a:r>
            <a:r>
              <a:rPr lang="en-US" sz="1800" b="0" kern="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US" sz="1800" b="0" kern="0" dirty="0">
                <a:solidFill>
                  <a:prstClr val="black"/>
                </a:solidFill>
                <a:cs typeface="Arial" panose="020B0604020202020204" pitchFamily="34" charset="0"/>
              </a:rPr>
              <a:t>CD universal</a:t>
            </a:r>
            <a:endParaRPr lang="en-US" sz="1800" b="0" kern="0" dirty="0">
              <a:solidFill>
                <a:prstClr val="black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2286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0" kern="0" dirty="0">
              <a:solidFill>
                <a:prstClr val="black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2286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defRPr/>
            </a:pPr>
            <a:r>
              <a:rPr lang="en-US" sz="1800" dirty="0">
                <a:solidFill>
                  <a:srgbClr val="009BCC"/>
                </a:solidFill>
                <a:latin typeface="+mn-lt"/>
                <a:cs typeface="Arial" panose="020B0604020202020204" pitchFamily="34" charset="0"/>
              </a:rPr>
              <a:t>SPQD</a:t>
            </a:r>
            <a:r>
              <a:rPr lang="en-US" sz="1800" kern="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US" sz="1800" b="0" kern="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Framework Agreement</a:t>
            </a:r>
          </a:p>
          <a:p>
            <a:pPr marL="2286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defRPr/>
            </a:pPr>
            <a:r>
              <a:rPr lang="en-US" sz="1800" dirty="0">
                <a:solidFill>
                  <a:srgbClr val="009BCC"/>
                </a:solidFill>
                <a:latin typeface="+mn-lt"/>
                <a:cs typeface="Arial" panose="020B0604020202020204" pitchFamily="34" charset="0"/>
              </a:rPr>
              <a:t>RFB</a:t>
            </a:r>
            <a:r>
              <a:rPr lang="en-US" sz="1800" b="0" kern="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 Framework Agreement</a:t>
            </a:r>
          </a:p>
        </p:txBody>
      </p:sp>
    </p:spTree>
    <p:extLst>
      <p:ext uri="{BB962C8B-B14F-4D97-AF65-F5344CB8AC3E}">
        <p14:creationId xmlns:p14="http://schemas.microsoft.com/office/powerpoint/2010/main" val="333414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7190" y="301625"/>
            <a:ext cx="8461375" cy="757238"/>
          </a:xfrm>
        </p:spPr>
        <p:txBody>
          <a:bodyPr anchor="ctr" anchorCtr="0"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200" dirty="0">
                <a:ea typeface="ＭＳ Ｐゴシック" charset="0"/>
              </a:rPr>
              <a:t>Approach to developing the new SPDs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203202" y="6356352"/>
            <a:ext cx="683491" cy="365125"/>
          </a:xfrm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NZ" altLang="en-US" sz="1100" kern="0" dirty="0">
                <a:solidFill>
                  <a:srgbClr val="595959"/>
                </a:solidFill>
                <a:latin typeface="Arial" panose="020B0604020202020204" pitchFamily="34" charset="0"/>
              </a:rPr>
              <a:t>Slide </a:t>
            </a:r>
            <a:fld id="{C17D4279-5C75-407D-866B-2EA7252BBFA1}" type="slidenum">
              <a:rPr lang="en-NZ" altLang="en-US" sz="1100" kern="0">
                <a:solidFill>
                  <a:srgbClr val="595959"/>
                </a:solidFill>
                <a:latin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NZ" altLang="en-US" sz="1100" kern="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90" y="1410283"/>
            <a:ext cx="8767009" cy="42226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1218987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b="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  <a:p>
            <a:pPr marL="342900" indent="-3429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</a:pPr>
            <a:r>
              <a:rPr lang="en-US" sz="2000" b="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SBDs modified to reflect the Regulatory changes</a:t>
            </a:r>
          </a:p>
          <a:p>
            <a:pPr marL="342900" indent="-3429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0" kern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SPDs developed from existing SBDs</a:t>
            </a:r>
          </a:p>
          <a:p>
            <a:pPr marL="342900" indent="-3429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kern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Opportunity to correct inconsistencies, update versions and apply enhancements</a:t>
            </a:r>
          </a:p>
          <a:p>
            <a:pPr defTabSz="1218987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b="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considerations</a:t>
            </a:r>
            <a:endParaRPr lang="en-NZ" sz="2200" b="0" dirty="0">
              <a:solidFill>
                <a:srgbClr val="009B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kern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Kept good aspects of international competitive procurement e.g.: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international advertisement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pricing, use of foreign currencies, price adjustment, payment terms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international dispute resolution 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 of international instruments e.g. INCOTERMS and URDG </a:t>
            </a:r>
            <a:endParaRPr lang="en-US" sz="2000" b="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870675" y="6356352"/>
            <a:ext cx="287929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NPF | Standard Procurement Documents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02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7190" y="301625"/>
            <a:ext cx="8461375" cy="757238"/>
          </a:xfrm>
        </p:spPr>
        <p:txBody>
          <a:bodyPr anchor="ctr" anchorCtr="0"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200" dirty="0">
                <a:ea typeface="ＭＳ Ｐゴシック" charset="0"/>
              </a:rPr>
              <a:t>Expectations</a:t>
            </a:r>
            <a:endParaRPr lang="en-US" sz="3200" dirty="0">
              <a:ea typeface="+mj-ea"/>
            </a:endParaRPr>
          </a:p>
        </p:txBody>
      </p:sp>
      <p:sp>
        <p:nvSpPr>
          <p:cNvPr id="1331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5"/>
            <a:ext cx="8477250" cy="4613275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buClr>
                <a:srgbClr val="009BCC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webinar is being hosted in Washington, with participants joining us from across the globe</a:t>
            </a:r>
            <a:endParaRPr lang="en-NZ" alt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000"/>
              </a:spcBef>
              <a:buClr>
                <a:srgbClr val="009BCC"/>
              </a:buClr>
              <a:buFont typeface="Wingdings" panose="05000000000000000000" pitchFamily="2" charset="2"/>
              <a:buChar char="§"/>
            </a:pPr>
            <a:r>
              <a:rPr lang="en-NZ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webinar will take 2½ hours </a:t>
            </a:r>
          </a:p>
          <a:p>
            <a:pPr>
              <a:spcBef>
                <a:spcPts val="1000"/>
              </a:spcBef>
              <a:buClr>
                <a:srgbClr val="009BCC"/>
              </a:buClr>
              <a:buFont typeface="Wingdings" panose="05000000000000000000" pitchFamily="2" charset="2"/>
              <a:buChar char="§"/>
            </a:pPr>
            <a:r>
              <a:rPr lang="en-NZ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will be delivered in approximately 10-20 minute segments </a:t>
            </a:r>
          </a:p>
          <a:p>
            <a:pPr>
              <a:spcBef>
                <a:spcPts val="1000"/>
              </a:spcBef>
              <a:buClr>
                <a:srgbClr val="009BCC"/>
              </a:buClr>
              <a:buFont typeface="Wingdings" panose="05000000000000000000" pitchFamily="2" charset="2"/>
              <a:buChar char="§"/>
            </a:pPr>
            <a:r>
              <a:rPr lang="en-NZ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will be opportunities to submit question following each segment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870675" y="6356352"/>
            <a:ext cx="287929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NPF | Standard Procurement Documents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360363" y="6356352"/>
            <a:ext cx="526328" cy="365125"/>
          </a:xfrm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NZ" altLang="en-US" sz="1100" dirty="0">
                <a:solidFill>
                  <a:srgbClr val="595959"/>
                </a:solidFill>
                <a:latin typeface="Arial" panose="020B0604020202020204" pitchFamily="34" charset="0"/>
              </a:rPr>
              <a:t>Slide </a:t>
            </a:r>
            <a:fld id="{C17D4279-5C75-407D-866B-2EA7252BBFA1}" type="slidenum">
              <a:rPr lang="en-NZ" altLang="en-US" sz="1100">
                <a:solidFill>
                  <a:srgbClr val="595959"/>
                </a:solidFill>
                <a:latin typeface="Arial" panose="020B0604020202020204" pitchFamily="34" charset="0"/>
              </a:rPr>
              <a:pPr eaLnBrk="1" hangingPunct="1"/>
              <a:t>1</a:t>
            </a:fld>
            <a:endParaRPr lang="en-NZ" altLang="en-US" sz="110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7190" y="301625"/>
            <a:ext cx="8461375" cy="757238"/>
          </a:xfrm>
        </p:spPr>
        <p:txBody>
          <a:bodyPr anchor="ctr" anchorCtr="0"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200" dirty="0">
                <a:ea typeface="ＭＳ Ｐゴシック" charset="0"/>
              </a:rPr>
              <a:t>How the SPDs were designed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732130" y="6356352"/>
            <a:ext cx="287929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NPF | Standard Procurement Documents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120073" y="6356352"/>
            <a:ext cx="766618" cy="365125"/>
          </a:xfrm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NZ" altLang="en-US" sz="1100" dirty="0">
                <a:solidFill>
                  <a:srgbClr val="595959"/>
                </a:solidFill>
                <a:latin typeface="Arial" panose="020B0604020202020204" pitchFamily="34" charset="0"/>
              </a:rPr>
              <a:t>Slide </a:t>
            </a:r>
            <a:fld id="{C17D4279-5C75-407D-866B-2EA7252BBFA1}" type="slidenum">
              <a:rPr lang="en-NZ" altLang="en-US" sz="1100">
                <a:solidFill>
                  <a:srgbClr val="595959"/>
                </a:solidFill>
                <a:latin typeface="Arial" panose="020B0604020202020204" pitchFamily="34" charset="0"/>
              </a:rPr>
              <a:pPr eaLnBrk="1" hangingPunct="1"/>
              <a:t>19</a:t>
            </a:fld>
            <a:endParaRPr lang="en-NZ" altLang="en-US" sz="110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90" y="1460936"/>
            <a:ext cx="8767009" cy="43488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US" sz="2200" b="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design features</a:t>
            </a:r>
          </a:p>
          <a:p>
            <a:pPr marL="342900" indent="-3429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Maintained existing category classifications i.e.: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goods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works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non-consulting services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consulting services </a:t>
            </a:r>
          </a:p>
          <a:p>
            <a:pPr marL="342900" indent="-3429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Maintained specialization within categories e.g.: goods still includes: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health = pharmaceuticals, vaccines and condoms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education </a:t>
            </a: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textbooks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information systems</a:t>
            </a:r>
          </a:p>
          <a:p>
            <a:pPr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</a:pPr>
            <a:endParaRPr lang="en-NZ" sz="2000" b="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95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7190" y="301625"/>
            <a:ext cx="8461375" cy="757238"/>
          </a:xfrm>
        </p:spPr>
        <p:txBody>
          <a:bodyPr anchor="ctr" anchorCtr="0"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200" dirty="0">
                <a:ea typeface="ＭＳ Ｐゴシック" charset="0"/>
              </a:rPr>
              <a:t>How the SPDs were designed (cont.)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827380" y="6356352"/>
            <a:ext cx="287929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NPF | Standard Procurement Documents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221669" y="6356352"/>
            <a:ext cx="766618" cy="365125"/>
          </a:xfrm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NZ" altLang="en-US" sz="1100" dirty="0">
                <a:solidFill>
                  <a:srgbClr val="595959"/>
                </a:solidFill>
                <a:latin typeface="Arial" panose="020B0604020202020204" pitchFamily="34" charset="0"/>
              </a:rPr>
              <a:t>Slide </a:t>
            </a:r>
            <a:fld id="{C17D4279-5C75-407D-866B-2EA7252BBFA1}" type="slidenum">
              <a:rPr lang="en-NZ" altLang="en-US" sz="1100">
                <a:solidFill>
                  <a:srgbClr val="595959"/>
                </a:solidFill>
                <a:latin typeface="Arial" panose="020B0604020202020204" pitchFamily="34" charset="0"/>
              </a:rPr>
              <a:pPr eaLnBrk="1" hangingPunct="1"/>
              <a:t>20</a:t>
            </a:fld>
            <a:endParaRPr lang="en-NZ" altLang="en-US" sz="110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671" y="1420471"/>
            <a:ext cx="8767009" cy="32085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US" sz="2200" b="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design features (cont.)</a:t>
            </a:r>
          </a:p>
          <a:p>
            <a:pPr marL="342900" indent="-3429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Maintained structure of SBD documents</a:t>
            </a: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e.g.: </a:t>
            </a:r>
            <a:endParaRPr lang="en-NZ" sz="2000" b="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 to Bidders (ITB)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Bid Data Sheet (BDS)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Employer’s Requirements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Conditions of Contract</a:t>
            </a:r>
          </a:p>
          <a:p>
            <a:pPr marL="342900" indent="-3429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User’s Guides have been separated from SPDs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more concise User’s Guides for key SPDs are in development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02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764" y="1602644"/>
            <a:ext cx="4157856" cy="48654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6808695" y="6216073"/>
            <a:ext cx="2224471" cy="56341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  <a:defRPr/>
            </a:pPr>
            <a:endParaRPr lang="en-NZ" sz="1300" b="0" kern="0" dirty="0">
              <a:cs typeface="Times New Roman" pitchFamily="18" charset="0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6883" y="109025"/>
            <a:ext cx="8043701" cy="875885"/>
          </a:xfrm>
        </p:spPr>
        <p:txBody>
          <a:bodyPr anchor="ctr" anchorCtr="0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Questions?</a:t>
            </a:r>
            <a:endParaRPr lang="en-NZ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808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432" y="1924746"/>
            <a:ext cx="8274468" cy="1822161"/>
          </a:xfrm>
        </p:spPr>
        <p:txBody>
          <a:bodyPr/>
          <a:lstStyle/>
          <a:p>
            <a:r>
              <a:rPr lang="en-US" dirty="0"/>
              <a:t>GOODS WORKS AND NON-CONSULTING SERVICES</a:t>
            </a:r>
            <a:br>
              <a:rPr lang="en-US" dirty="0"/>
            </a:br>
            <a:r>
              <a:rPr lang="en-US" dirty="0">
                <a:solidFill>
                  <a:srgbClr val="09C4FF"/>
                </a:solidFill>
              </a:rPr>
              <a:t>key changes reflected in all SPDs</a:t>
            </a:r>
            <a:endParaRPr lang="en-NZ" dirty="0">
              <a:solidFill>
                <a:srgbClr val="09C4FF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4111769"/>
            <a:ext cx="9144000" cy="2746233"/>
          </a:xfrm>
          <a:prstGeom prst="rect">
            <a:avLst/>
          </a:prstGeom>
          <a:noFill/>
          <a:ln w="412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NZ" sz="1300" b="0" dirty="0">
              <a:cs typeface="Times New Roman" pitchFamily="18" charset="0"/>
            </a:endParaRPr>
          </a:p>
        </p:txBody>
      </p:sp>
      <p:sp>
        <p:nvSpPr>
          <p:cNvPr id="10" name="Rectangle: Diagonal Corners Rounded 9"/>
          <p:cNvSpPr/>
          <p:nvPr/>
        </p:nvSpPr>
        <p:spPr bwMode="auto">
          <a:xfrm>
            <a:off x="5791199" y="793208"/>
            <a:ext cx="3140364" cy="752988"/>
          </a:xfrm>
          <a:prstGeom prst="round2Diag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NZ" sz="1300" b="0" dirty="0"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4066048"/>
            <a:ext cx="9144000" cy="457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NZ" sz="1300" b="0" dirty="0"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0" y="3973287"/>
            <a:ext cx="9133114" cy="2873826"/>
          </a:xfrm>
          <a:prstGeom prst="rect">
            <a:avLst/>
          </a:prstGeom>
          <a:noFill/>
          <a:ln w="3175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NZ" sz="1300" b="0" dirty="0">
              <a:cs typeface="Times New Roman" pitchFamily="18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86" y="3973289"/>
            <a:ext cx="9144000" cy="2873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607" y="813832"/>
            <a:ext cx="2911152" cy="75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12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7190" y="301625"/>
            <a:ext cx="8461375" cy="757238"/>
          </a:xfrm>
        </p:spPr>
        <p:txBody>
          <a:bodyPr anchor="ctr" anchorCtr="0"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200" dirty="0">
                <a:ea typeface="ＭＳ Ｐゴシック" charset="0"/>
              </a:rPr>
              <a:t>Key changes common to all SPDs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870675" y="6356352"/>
            <a:ext cx="287929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NPF | Standard Procurement Documents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258614" y="6356352"/>
            <a:ext cx="886691" cy="365125"/>
          </a:xfrm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NZ" altLang="en-US" sz="1100" dirty="0">
                <a:solidFill>
                  <a:srgbClr val="595959"/>
                </a:solidFill>
                <a:latin typeface="Arial" panose="020B0604020202020204" pitchFamily="34" charset="0"/>
              </a:rPr>
              <a:t>Slide </a:t>
            </a:r>
            <a:fld id="{C17D4279-5C75-407D-866B-2EA7252BBFA1}" type="slidenum">
              <a:rPr lang="en-NZ" altLang="en-US" sz="1100">
                <a:solidFill>
                  <a:srgbClr val="595959"/>
                </a:solidFill>
                <a:latin typeface="Arial" panose="020B0604020202020204" pitchFamily="34" charset="0"/>
              </a:rPr>
              <a:pPr eaLnBrk="1" hangingPunct="1"/>
              <a:t>23</a:t>
            </a:fld>
            <a:endParaRPr lang="en-NZ" altLang="en-US" sz="110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205" y="1457857"/>
            <a:ext cx="8805106" cy="435503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US" sz="2200" b="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next set of slides will cover the following key changes: 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test to determine successful bid/proposal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Abnormally Low Bid/Proposal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Notification of Intention to Award, Standstill Period + debrief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Procurement-related complaint </a:t>
            </a:r>
            <a:r>
              <a:rPr lang="en-US" sz="1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(against decision to award the contract)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Anti-corruption Guidelines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 procurement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Day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Eligibility of SOEs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Eligibility of cross-jurisdictional procurements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Engineering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24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870675" y="6356352"/>
            <a:ext cx="287929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NPF | Standard Procurement Documents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258614" y="6356352"/>
            <a:ext cx="886691" cy="365125"/>
          </a:xfrm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NZ" altLang="en-US" sz="1100" dirty="0">
                <a:solidFill>
                  <a:srgbClr val="595959"/>
                </a:solidFill>
                <a:latin typeface="Arial" panose="020B0604020202020204" pitchFamily="34" charset="0"/>
              </a:rPr>
              <a:t>Slide </a:t>
            </a:r>
            <a:fld id="{C17D4279-5C75-407D-866B-2EA7252BBFA1}" type="slidenum">
              <a:rPr lang="en-NZ" altLang="en-US" sz="1100">
                <a:solidFill>
                  <a:srgbClr val="595959"/>
                </a:solidFill>
                <a:latin typeface="Arial" panose="020B0604020202020204" pitchFamily="34" charset="0"/>
              </a:rPr>
              <a:pPr eaLnBrk="1" hangingPunct="1"/>
              <a:t>24</a:t>
            </a:fld>
            <a:endParaRPr lang="en-NZ" altLang="en-US" sz="110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4673" y="107837"/>
            <a:ext cx="0" cy="927100"/>
          </a:xfrm>
          <a:prstGeom prst="line">
            <a:avLst/>
          </a:prstGeom>
          <a:solidFill>
            <a:schemeClr val="tx2">
              <a:lumMod val="75000"/>
            </a:schemeClr>
          </a:solidFill>
          <a:ln w="28575">
            <a:solidFill>
              <a:srgbClr val="009B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Rectangle 8"/>
          <p:cNvSpPr/>
          <p:nvPr/>
        </p:nvSpPr>
        <p:spPr>
          <a:xfrm>
            <a:off x="2310319" y="38991"/>
            <a:ext cx="67309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dirty="0">
                <a:latin typeface="+mn-lt"/>
                <a:ea typeface="ＭＳ Ｐゴシック" charset="0"/>
                <a:cs typeface="Andes ExtraLight"/>
              </a:rPr>
              <a:t>New test to determine the successful bid/proposal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2132" y="1381844"/>
            <a:ext cx="8405812" cy="3393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NZ" sz="2200" b="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Advantageous Bid/Proposal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PPSD informs evaluation methodology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 to be appropriate to the nature and complexity of the procurement to allow the borrower to achieve VfM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test = “most advantageous bid/proposal” </a:t>
            </a:r>
            <a:r>
              <a:rPr lang="en-US" sz="1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(details in later slides)</a:t>
            </a:r>
            <a:endParaRPr lang="en-NZ" sz="14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RFP the lowest evaluated cost alone may not necessarily represent best VfM</a:t>
            </a:r>
            <a:r>
              <a:rPr lang="en-US" sz="20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sz="20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NZ" sz="2400" dirty="0">
              <a:solidFill>
                <a:srgbClr val="009B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5"/>
          <p:cNvSpPr txBox="1">
            <a:spLocks/>
          </p:cNvSpPr>
          <p:nvPr/>
        </p:nvSpPr>
        <p:spPr bwMode="auto">
          <a:xfrm>
            <a:off x="373371" y="271885"/>
            <a:ext cx="1885659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8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0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3200" kern="0" dirty="0">
                <a:ea typeface="ＭＳ Ｐゴシック" charset="0"/>
              </a:rPr>
              <a:t>SPD NEW</a:t>
            </a:r>
            <a:br>
              <a:rPr lang="en-US" sz="3200" kern="0" dirty="0">
                <a:ea typeface="ＭＳ Ｐゴシック" charset="0"/>
              </a:rPr>
            </a:br>
            <a:r>
              <a:rPr lang="en-US" sz="4000" b="1" kern="0" dirty="0">
                <a:ea typeface="ＭＳ Ｐゴシック" charset="0"/>
              </a:rPr>
              <a:t>features</a:t>
            </a:r>
            <a:endParaRPr lang="en-US" sz="4000" kern="0" dirty="0">
              <a:ea typeface="ＭＳ Ｐゴシック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16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870675" y="6356352"/>
            <a:ext cx="2879291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NPF | Standard Procurement Documents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258614" y="6356352"/>
            <a:ext cx="886691" cy="365125"/>
          </a:xfrm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Slide </a:t>
            </a:r>
            <a:fld id="{C17D4279-5C75-407D-866B-2EA7252BBFA1}" type="slidenum">
              <a:rPr kumimoji="0" lang="en-NZ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NZ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4673" y="107837"/>
            <a:ext cx="0" cy="927100"/>
          </a:xfrm>
          <a:prstGeom prst="line">
            <a:avLst/>
          </a:prstGeom>
          <a:solidFill>
            <a:schemeClr val="tx2">
              <a:lumMod val="75000"/>
            </a:schemeClr>
          </a:solidFill>
          <a:ln w="28575">
            <a:solidFill>
              <a:srgbClr val="009B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Rectangle 8"/>
          <p:cNvSpPr/>
          <p:nvPr/>
        </p:nvSpPr>
        <p:spPr>
          <a:xfrm>
            <a:off x="2310319" y="344316"/>
            <a:ext cx="6730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ＭＳ Ｐゴシック" charset="0"/>
                <a:cs typeface="Andes ExtraLight"/>
              </a:rPr>
              <a:t>Abnormally Low Bid/Proposal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8321" y="1403614"/>
            <a:ext cx="8732930" cy="4532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1" indent="-342900" algn="l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Enhanced provisions based on MDB Working Group findings</a:t>
            </a:r>
          </a:p>
          <a:p>
            <a:pPr marL="342900" marR="0" lvl="1" indent="-342900" algn="l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Modified definition of ALB/P:</a:t>
            </a:r>
          </a:p>
          <a:p>
            <a:pPr marL="573088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Where the price, in combination with other elements, appears unreasonably low, to the extent that it raises material concerns as to the bidder’s/proposer’s capability to perform the contract for that price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NZ" sz="400" b="0" i="0" u="none" strike="noStrike" kern="1200" cap="none" spc="0" normalizeH="0" baseline="0" noProof="0" dirty="0">
              <a:ln>
                <a:noFill/>
              </a:ln>
              <a:solidFill>
                <a:srgbClr val="009BCC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200" b="0" i="0" u="none" strike="noStrike" kern="1200" cap="none" spc="0" normalizeH="0" baseline="0" noProof="0" dirty="0">
                <a:ln>
                  <a:noFill/>
                </a:ln>
                <a:solidFill>
                  <a:srgbClr val="009BCC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The 5 stages in managing an ALB/P: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Tx/>
              <a:buSzTx/>
              <a:buFontTx/>
              <a:buNone/>
              <a:tabLst>
                <a:tab pos="1163638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Identify: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	borrower identifies a potential ALB/P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Tx/>
              <a:buSzTx/>
              <a:buFontTx/>
              <a:buNone/>
              <a:tabLst>
                <a:tab pos="1163638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Clarify: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	borrower seeks clarification from the bidder/proposer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Tx/>
              <a:buSzTx/>
              <a:buFontTx/>
              <a:buNone/>
              <a:tabLst>
                <a:tab pos="1163638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Justify: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	bidder/proposer prepares a justification of the price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Tx/>
              <a:buSzTx/>
              <a:buFontTx/>
              <a:buNone/>
              <a:tabLst>
                <a:tab pos="1163638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Verify: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	borrower analyzes the justification to verify if it provides 	reasonable explanation and validation of the price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Tx/>
              <a:buSzTx/>
              <a:buFontTx/>
              <a:buNone/>
              <a:tabLst>
                <a:tab pos="1163638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Decide: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	borrower decides whether to accept or reject the bid/proposal.</a:t>
            </a:r>
          </a:p>
        </p:txBody>
      </p:sp>
      <p:sp>
        <p:nvSpPr>
          <p:cNvPr id="17" name="Title 5"/>
          <p:cNvSpPr txBox="1">
            <a:spLocks/>
          </p:cNvSpPr>
          <p:nvPr/>
        </p:nvSpPr>
        <p:spPr bwMode="auto">
          <a:xfrm>
            <a:off x="373371" y="271885"/>
            <a:ext cx="1885659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8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0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ＭＳ Ｐゴシック" charset="0"/>
              </a:rPr>
              <a:t>SPD NEW</a:t>
            </a:r>
            <a:b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ＭＳ Ｐゴシック" charset="0"/>
              </a:rPr>
            </a:b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ＭＳ Ｐゴシック" charset="0"/>
              </a:rPr>
              <a:t>features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2345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87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870675" y="6356352"/>
            <a:ext cx="2879291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NPF | Standard Procurement Documents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258614" y="6356352"/>
            <a:ext cx="886691" cy="365125"/>
          </a:xfrm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Slide </a:t>
            </a:r>
            <a:fld id="{C17D4279-5C75-407D-866B-2EA7252BBFA1}" type="slidenum">
              <a:rPr kumimoji="0" lang="en-NZ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NZ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4673" y="107837"/>
            <a:ext cx="0" cy="927100"/>
          </a:xfrm>
          <a:prstGeom prst="line">
            <a:avLst/>
          </a:prstGeom>
          <a:solidFill>
            <a:schemeClr val="tx2">
              <a:lumMod val="75000"/>
            </a:schemeClr>
          </a:solidFill>
          <a:ln w="28575">
            <a:solidFill>
              <a:srgbClr val="009B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Rectangle 8"/>
          <p:cNvSpPr/>
          <p:nvPr/>
        </p:nvSpPr>
        <p:spPr>
          <a:xfrm>
            <a:off x="2310319" y="344316"/>
            <a:ext cx="6730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ＭＳ Ｐゴシック" charset="0"/>
                <a:cs typeface="Andes ExtraLight"/>
              </a:rPr>
              <a:t>Case study: Identification of ALB/P</a:t>
            </a:r>
          </a:p>
        </p:txBody>
      </p:sp>
      <p:sp>
        <p:nvSpPr>
          <p:cNvPr id="17" name="Title 5"/>
          <p:cNvSpPr txBox="1">
            <a:spLocks/>
          </p:cNvSpPr>
          <p:nvPr/>
        </p:nvSpPr>
        <p:spPr bwMode="auto">
          <a:xfrm>
            <a:off x="373371" y="271885"/>
            <a:ext cx="1885659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8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0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ＭＳ Ｐゴシック" charset="0"/>
              </a:rPr>
              <a:t>SPD NEW</a:t>
            </a:r>
            <a:b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ＭＳ Ｐゴシック" charset="0"/>
              </a:rPr>
            </a:b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ＭＳ Ｐゴシック" charset="0"/>
              </a:rPr>
              <a:t>features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2345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6378" y="1358805"/>
            <a:ext cx="88776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9BCC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Identification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9BCC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: Scenario 1</a:t>
            </a:r>
          </a:p>
          <a:p>
            <a:pPr marL="342900" marR="0" lvl="1" indent="-342900" algn="l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Fewer than five compliant bids/proposals: Identification based on a comparison of the adjusted bid/proposal price, and its constituent parts, with the borrower’s own cost estimate. 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9BCC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Identification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9BCC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: Scenario 2</a:t>
            </a:r>
          </a:p>
          <a:p>
            <a:pPr marL="342900" marR="0" lvl="1" indent="-342900" algn="l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At least five compliant bids/proposals: ALB/P risk zone is more than one standard deviation below the average of the compliant bids/proposals received.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701959" y="3869378"/>
          <a:ext cx="2569163" cy="23864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872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r>
                        <a:rPr lang="en-US" sz="1200" dirty="0"/>
                        <a:t>Example Bids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Bid 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Bid 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Bid 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Bid 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Bid 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kern="1200" dirty="0">
                          <a:effectLst/>
                        </a:rPr>
                        <a:t>Average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effectLst/>
                        </a:rPr>
                        <a:t>80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kern="1200" dirty="0">
                          <a:effectLst/>
                        </a:rPr>
                        <a:t>Standard Deviation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effectLst/>
                        </a:rPr>
                        <a:t>17 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kern="1200" dirty="0">
                          <a:effectLst/>
                        </a:rPr>
                        <a:t>ALB/P threshold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effectLst/>
                        </a:rPr>
                        <a:t>63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9672" y="3743366"/>
            <a:ext cx="4565944" cy="23406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4137300" y="4759752"/>
            <a:ext cx="1135781" cy="6497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lvl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2345"/>
              </a:solidFill>
              <a:effectLst/>
              <a:uLnTx/>
              <a:uFillTx/>
              <a:latin typeface="Trebuchet MS" panose="020B0603020202020204" pitchFamily="34" charset="0"/>
              <a:ea typeface="MS PGothic" panose="020B0600070205080204" pitchFamily="34" charset="-128"/>
              <a:cs typeface="Times New Roman" pitchFamily="18" charset="0"/>
            </a:endParaRPr>
          </a:p>
        </p:txBody>
      </p:sp>
      <p:sp>
        <p:nvSpPr>
          <p:cNvPr id="20" name="Right Arrow 6"/>
          <p:cNvSpPr/>
          <p:nvPr/>
        </p:nvSpPr>
        <p:spPr>
          <a:xfrm>
            <a:off x="3999865" y="4631893"/>
            <a:ext cx="1651736" cy="631777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00ADE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ALB/P risk zone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37298" y="5778627"/>
            <a:ext cx="4565944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                         63    80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29878" y="4427169"/>
            <a:ext cx="1187355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1211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870675" y="6356352"/>
            <a:ext cx="287929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NPF | Standard Procurement Documents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258614" y="6356352"/>
            <a:ext cx="886691" cy="365125"/>
          </a:xfrm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NZ" altLang="en-US" sz="1100" dirty="0">
                <a:solidFill>
                  <a:srgbClr val="595959"/>
                </a:solidFill>
                <a:latin typeface="Arial" panose="020B0604020202020204" pitchFamily="34" charset="0"/>
              </a:rPr>
              <a:t>Slide </a:t>
            </a:r>
            <a:fld id="{C17D4279-5C75-407D-866B-2EA7252BBFA1}" type="slidenum">
              <a:rPr lang="en-NZ" altLang="en-US" sz="1100">
                <a:solidFill>
                  <a:srgbClr val="595959"/>
                </a:solidFill>
                <a:latin typeface="Arial" panose="020B0604020202020204" pitchFamily="34" charset="0"/>
              </a:rPr>
              <a:pPr eaLnBrk="1" hangingPunct="1"/>
              <a:t>27</a:t>
            </a:fld>
            <a:endParaRPr lang="en-NZ" altLang="en-US" sz="110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4673" y="107837"/>
            <a:ext cx="0" cy="927100"/>
          </a:xfrm>
          <a:prstGeom prst="line">
            <a:avLst/>
          </a:prstGeom>
          <a:solidFill>
            <a:schemeClr val="tx2">
              <a:lumMod val="75000"/>
            </a:schemeClr>
          </a:solidFill>
          <a:ln w="28575">
            <a:solidFill>
              <a:srgbClr val="009B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Rectangle 8"/>
          <p:cNvSpPr/>
          <p:nvPr/>
        </p:nvSpPr>
        <p:spPr>
          <a:xfrm>
            <a:off x="2310319" y="344316"/>
            <a:ext cx="6730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2800" b="0" dirty="0">
                <a:latin typeface="+mn-lt"/>
                <a:ea typeface="ＭＳ Ｐゴシック" charset="0"/>
                <a:cs typeface="Andes ExtraLight"/>
              </a:rPr>
              <a:t>Notification of Intention to Award (NIA)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2132" y="1633414"/>
            <a:ext cx="840581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borrower decides who to award contract to it must inform other bidders/proposers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NIA to each bidder/proposer that submitted bid/proposal </a:t>
            </a:r>
            <a:r>
              <a:rPr lang="en-NZ" sz="14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(but not to those who have previously been told they were not successful)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Sending NIA starts the standstill period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NIA must include: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 of the successful bidder + the contract price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names of all other bidders and their prices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 why recipient was not successful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instructions on how to request a debriefing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Standstill Period will end</a:t>
            </a:r>
          </a:p>
        </p:txBody>
      </p:sp>
      <p:sp>
        <p:nvSpPr>
          <p:cNvPr id="17" name="Title 5"/>
          <p:cNvSpPr txBox="1">
            <a:spLocks/>
          </p:cNvSpPr>
          <p:nvPr/>
        </p:nvSpPr>
        <p:spPr bwMode="auto">
          <a:xfrm>
            <a:off x="373371" y="271885"/>
            <a:ext cx="1885659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8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0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3200" kern="0" dirty="0">
                <a:ea typeface="ＭＳ Ｐゴシック" charset="0"/>
              </a:rPr>
              <a:t>SPD NEW</a:t>
            </a:r>
            <a:br>
              <a:rPr lang="en-US" sz="3200" kern="0" dirty="0">
                <a:ea typeface="ＭＳ Ｐゴシック" charset="0"/>
              </a:rPr>
            </a:br>
            <a:r>
              <a:rPr lang="en-US" sz="4000" b="1" kern="0" dirty="0">
                <a:ea typeface="ＭＳ Ｐゴシック" charset="0"/>
              </a:rPr>
              <a:t>features</a:t>
            </a:r>
            <a:endParaRPr lang="en-US" sz="4000" kern="0" dirty="0">
              <a:ea typeface="ＭＳ Ｐゴシック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590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870675" y="6356352"/>
            <a:ext cx="287929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NPF | Standard Procurement Documents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258614" y="6356352"/>
            <a:ext cx="886691" cy="365125"/>
          </a:xfrm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NZ" altLang="en-US" sz="1100" dirty="0">
                <a:solidFill>
                  <a:srgbClr val="595959"/>
                </a:solidFill>
                <a:latin typeface="Arial" panose="020B0604020202020204" pitchFamily="34" charset="0"/>
              </a:rPr>
              <a:t>Slide </a:t>
            </a:r>
            <a:fld id="{C17D4279-5C75-407D-866B-2EA7252BBFA1}" type="slidenum">
              <a:rPr lang="en-NZ" altLang="en-US" sz="1100">
                <a:solidFill>
                  <a:srgbClr val="595959"/>
                </a:solidFill>
                <a:latin typeface="Arial" panose="020B0604020202020204" pitchFamily="34" charset="0"/>
              </a:rPr>
              <a:pPr eaLnBrk="1" hangingPunct="1"/>
              <a:t>28</a:t>
            </a:fld>
            <a:endParaRPr lang="en-NZ" altLang="en-US" sz="110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4673" y="107837"/>
            <a:ext cx="0" cy="927100"/>
          </a:xfrm>
          <a:prstGeom prst="line">
            <a:avLst/>
          </a:prstGeom>
          <a:solidFill>
            <a:schemeClr val="tx2">
              <a:lumMod val="75000"/>
            </a:schemeClr>
          </a:solidFill>
          <a:ln w="28575">
            <a:solidFill>
              <a:srgbClr val="009B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Rectangle 8"/>
          <p:cNvSpPr/>
          <p:nvPr/>
        </p:nvSpPr>
        <p:spPr>
          <a:xfrm>
            <a:off x="2310319" y="344316"/>
            <a:ext cx="6730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2800" b="0" dirty="0">
                <a:latin typeface="+mn-lt"/>
                <a:ea typeface="ＭＳ Ｐゴシック" charset="0"/>
                <a:cs typeface="Andes ExtraLight"/>
              </a:rPr>
              <a:t>Standstill Period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3369" y="1487850"/>
            <a:ext cx="8405812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period of 10 Business Days, from date NIA sent, where borrower cannot award the contract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Allows unsuccessful bidders/proposers time to decide if they want: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debrief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lodge a complaint against the decision to award the contract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Standstill Period can be extended in certain circumstances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Circumstances where Standstill Period does not apply: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one bid/proposal submitted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selection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call-off under framework agreement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situation</a:t>
            </a:r>
          </a:p>
          <a:p>
            <a:pPr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defRPr/>
            </a:pPr>
            <a:endParaRPr lang="en-NZ" sz="20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5"/>
          <p:cNvSpPr txBox="1">
            <a:spLocks/>
          </p:cNvSpPr>
          <p:nvPr/>
        </p:nvSpPr>
        <p:spPr bwMode="auto">
          <a:xfrm>
            <a:off x="373371" y="271885"/>
            <a:ext cx="1885659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8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0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3200" kern="0" dirty="0">
                <a:ea typeface="ＭＳ Ｐゴシック" charset="0"/>
              </a:rPr>
              <a:t>SPD NEW</a:t>
            </a:r>
            <a:br>
              <a:rPr lang="en-US" sz="3200" kern="0" dirty="0">
                <a:ea typeface="ＭＳ Ｐゴシック" charset="0"/>
              </a:rPr>
            </a:br>
            <a:r>
              <a:rPr lang="en-US" sz="4000" b="1" kern="0" dirty="0">
                <a:ea typeface="ＭＳ Ｐゴシック" charset="0"/>
              </a:rPr>
              <a:t>features</a:t>
            </a:r>
            <a:endParaRPr lang="en-US" sz="4000" kern="0" dirty="0">
              <a:ea typeface="ＭＳ Ｐゴシック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41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7190" y="301625"/>
            <a:ext cx="8461375" cy="757238"/>
          </a:xfrm>
        </p:spPr>
        <p:txBody>
          <a:bodyPr anchor="ctr" anchorCtr="0"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200" dirty="0">
                <a:ea typeface="ＭＳ Ｐゴシック" charset="0"/>
              </a:rPr>
              <a:t>Webinar etiquette</a:t>
            </a:r>
            <a:endParaRPr lang="en-US" sz="3200" dirty="0">
              <a:ea typeface="+mj-ea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870675" y="6356352"/>
            <a:ext cx="287929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NPF | Standard Procurement Documents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360363" y="6356352"/>
            <a:ext cx="526328" cy="365125"/>
          </a:xfrm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NZ" altLang="en-US" sz="1100" dirty="0">
                <a:solidFill>
                  <a:srgbClr val="595959"/>
                </a:solidFill>
                <a:latin typeface="Arial" panose="020B0604020202020204" pitchFamily="34" charset="0"/>
              </a:rPr>
              <a:t>Slide </a:t>
            </a:r>
            <a:fld id="{C17D4279-5C75-407D-866B-2EA7252BBFA1}" type="slidenum">
              <a:rPr lang="en-NZ" altLang="en-US" sz="1100">
                <a:solidFill>
                  <a:srgbClr val="595959"/>
                </a:solidFill>
                <a:latin typeface="Arial" panose="020B0604020202020204" pitchFamily="34" charset="0"/>
              </a:rPr>
              <a:pPr eaLnBrk="1" hangingPunct="1"/>
              <a:t>2</a:t>
            </a:fld>
            <a:endParaRPr lang="en-NZ" altLang="en-US" sz="110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96" y="4655361"/>
            <a:ext cx="938865" cy="938865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77833" y="1713557"/>
            <a:ext cx="657044" cy="669511"/>
            <a:chOff x="130629" y="2640332"/>
            <a:chExt cx="821305" cy="83688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duotone>
                <a:srgbClr val="4472C4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810" y="2640332"/>
              <a:ext cx="787124" cy="787124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 flipV="1">
              <a:off x="130629" y="2640332"/>
              <a:ext cx="771813" cy="836889"/>
            </a:xfrm>
            <a:prstGeom prst="lin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164810" y="2640333"/>
              <a:ext cx="787124" cy="812005"/>
            </a:xfrm>
            <a:prstGeom prst="lin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</p:grpSp>
      <p:sp>
        <p:nvSpPr>
          <p:cNvPr id="12" name="TextBox 11"/>
          <p:cNvSpPr txBox="1"/>
          <p:nvPr/>
        </p:nvSpPr>
        <p:spPr>
          <a:xfrm>
            <a:off x="646665" y="5363393"/>
            <a:ext cx="736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chat</a:t>
            </a:r>
          </a:p>
        </p:txBody>
      </p:sp>
      <p:sp>
        <p:nvSpPr>
          <p:cNvPr id="13" name="Rounded Rectangle 26"/>
          <p:cNvSpPr/>
          <p:nvPr/>
        </p:nvSpPr>
        <p:spPr>
          <a:xfrm>
            <a:off x="360363" y="1579423"/>
            <a:ext cx="8458200" cy="932872"/>
          </a:xfrm>
          <a:prstGeom prst="roundRect">
            <a:avLst/>
          </a:prstGeom>
          <a:noFill/>
          <a:ln w="285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4" name="Rounded Rectangle 27"/>
          <p:cNvSpPr/>
          <p:nvPr/>
        </p:nvSpPr>
        <p:spPr>
          <a:xfrm>
            <a:off x="360363" y="4603411"/>
            <a:ext cx="8458200" cy="1564124"/>
          </a:xfrm>
          <a:prstGeom prst="roundRect">
            <a:avLst/>
          </a:prstGeom>
          <a:noFill/>
          <a:ln w="285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79283" y="2752302"/>
            <a:ext cx="72915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encourage you to submit questions at anytime, but especially during the designated question times</a:t>
            </a:r>
          </a:p>
          <a:p>
            <a:pPr marL="342900" indent="-342900" fontAlgn="auto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only submit questions that relate to the webinar topic</a:t>
            </a:r>
          </a:p>
          <a:p>
            <a:pPr marL="342900" indent="-342900" fontAlgn="auto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may not have time to answer all questions, but we will send you a full Q&amp;A after the webinar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897" y="3044072"/>
            <a:ext cx="638916" cy="964471"/>
          </a:xfrm>
          <a:prstGeom prst="rect">
            <a:avLst/>
          </a:prstGeom>
        </p:spPr>
      </p:pic>
      <p:sp>
        <p:nvSpPr>
          <p:cNvPr id="17" name="Rounded Rectangle 23"/>
          <p:cNvSpPr/>
          <p:nvPr/>
        </p:nvSpPr>
        <p:spPr>
          <a:xfrm>
            <a:off x="360363" y="2634250"/>
            <a:ext cx="8458200" cy="1858666"/>
          </a:xfrm>
          <a:prstGeom prst="roundRect">
            <a:avLst/>
          </a:prstGeom>
          <a:noFill/>
          <a:ln w="2857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79284" y="4735455"/>
            <a:ext cx="72915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submit a question please use the Webex ‘chat’ facility</a:t>
            </a:r>
          </a:p>
          <a:p>
            <a:pPr marL="342900" indent="-342900" fontAlgn="auto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participants in DC may also submit questions in writing on the form provided</a:t>
            </a:r>
          </a:p>
          <a:p>
            <a:pPr marL="342900" indent="-342900" fontAlgn="auto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sorry, but we are not able to take verbal questions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1479283" y="1692747"/>
            <a:ext cx="7443044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only the presenters will speak during the webinar</a:t>
            </a:r>
          </a:p>
          <a:p>
            <a:pPr marL="342900" indent="-342900" fontAlgn="auto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mute your microphone to reduce noise interference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638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870675" y="6356352"/>
            <a:ext cx="287929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NPF | Standard Procurement Documents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258614" y="6356352"/>
            <a:ext cx="886691" cy="365125"/>
          </a:xfrm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NZ" altLang="en-US" sz="1100" dirty="0">
                <a:solidFill>
                  <a:srgbClr val="595959"/>
                </a:solidFill>
                <a:latin typeface="Arial" panose="020B0604020202020204" pitchFamily="34" charset="0"/>
              </a:rPr>
              <a:t>Slide </a:t>
            </a:r>
            <a:fld id="{C17D4279-5C75-407D-866B-2EA7252BBFA1}" type="slidenum">
              <a:rPr lang="en-NZ" altLang="en-US" sz="1100">
                <a:solidFill>
                  <a:srgbClr val="595959"/>
                </a:solidFill>
                <a:latin typeface="Arial" panose="020B0604020202020204" pitchFamily="34" charset="0"/>
              </a:rPr>
              <a:pPr eaLnBrk="1" hangingPunct="1"/>
              <a:t>29</a:t>
            </a:fld>
            <a:endParaRPr lang="en-NZ" altLang="en-US" sz="110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4673" y="107837"/>
            <a:ext cx="0" cy="927100"/>
          </a:xfrm>
          <a:prstGeom prst="line">
            <a:avLst/>
          </a:prstGeom>
          <a:solidFill>
            <a:schemeClr val="tx2">
              <a:lumMod val="75000"/>
            </a:schemeClr>
          </a:solidFill>
          <a:ln w="28575">
            <a:solidFill>
              <a:srgbClr val="009B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Rectangle 8"/>
          <p:cNvSpPr/>
          <p:nvPr/>
        </p:nvSpPr>
        <p:spPr>
          <a:xfrm>
            <a:off x="2310319" y="344316"/>
            <a:ext cx="6730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2800" b="0" dirty="0">
                <a:latin typeface="+mn-lt"/>
                <a:ea typeface="ＭＳ Ｐゴシック" charset="0"/>
                <a:cs typeface="Andes ExtraLight"/>
              </a:rPr>
              <a:t>Standstill period timeline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91" y="2165478"/>
            <a:ext cx="8349443" cy="3464807"/>
          </a:xfrm>
          <a:prstGeom prst="rect">
            <a:avLst/>
          </a:prstGeom>
        </p:spPr>
      </p:pic>
      <p:sp>
        <p:nvSpPr>
          <p:cNvPr id="16" name="Title 5"/>
          <p:cNvSpPr txBox="1">
            <a:spLocks/>
          </p:cNvSpPr>
          <p:nvPr/>
        </p:nvSpPr>
        <p:spPr bwMode="auto">
          <a:xfrm>
            <a:off x="373371" y="271885"/>
            <a:ext cx="1885659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8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0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3200" kern="0" dirty="0">
                <a:ea typeface="ＭＳ Ｐゴシック" charset="0"/>
              </a:rPr>
              <a:t>SPD NEW</a:t>
            </a:r>
            <a:br>
              <a:rPr lang="en-US" sz="3200" kern="0" dirty="0">
                <a:ea typeface="ＭＳ Ｐゴシック" charset="0"/>
              </a:rPr>
            </a:br>
            <a:r>
              <a:rPr lang="en-US" sz="4000" b="1" kern="0" dirty="0">
                <a:ea typeface="ＭＳ Ｐゴシック" charset="0"/>
              </a:rPr>
              <a:t>features</a:t>
            </a:r>
            <a:endParaRPr lang="en-US" sz="4000" kern="0" dirty="0">
              <a:ea typeface="ＭＳ Ｐゴシック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835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870675" y="6356352"/>
            <a:ext cx="287929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NPF | Standard Procurement Documents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258614" y="6356352"/>
            <a:ext cx="886691" cy="365125"/>
          </a:xfrm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NZ" altLang="en-US" sz="1100" dirty="0">
                <a:solidFill>
                  <a:srgbClr val="595959"/>
                </a:solidFill>
                <a:latin typeface="Arial" panose="020B0604020202020204" pitchFamily="34" charset="0"/>
              </a:rPr>
              <a:t>Slide </a:t>
            </a:r>
            <a:fld id="{C17D4279-5C75-407D-866B-2EA7252BBFA1}" type="slidenum">
              <a:rPr lang="en-NZ" altLang="en-US" sz="1100">
                <a:solidFill>
                  <a:srgbClr val="595959"/>
                </a:solidFill>
                <a:latin typeface="Arial" panose="020B0604020202020204" pitchFamily="34" charset="0"/>
              </a:rPr>
              <a:pPr eaLnBrk="1" hangingPunct="1"/>
              <a:t>30</a:t>
            </a:fld>
            <a:endParaRPr lang="en-NZ" altLang="en-US" sz="110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4673" y="107837"/>
            <a:ext cx="0" cy="927100"/>
          </a:xfrm>
          <a:prstGeom prst="line">
            <a:avLst/>
          </a:prstGeom>
          <a:solidFill>
            <a:schemeClr val="tx2">
              <a:lumMod val="75000"/>
            </a:schemeClr>
          </a:solidFill>
          <a:ln w="28575">
            <a:solidFill>
              <a:srgbClr val="009B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Rectangle 8"/>
          <p:cNvSpPr/>
          <p:nvPr/>
        </p:nvSpPr>
        <p:spPr>
          <a:xfrm>
            <a:off x="2310319" y="344316"/>
            <a:ext cx="6730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2800" b="0" dirty="0">
                <a:latin typeface="+mn-lt"/>
                <a:ea typeface="ＭＳ Ｐゴシック" charset="0"/>
                <a:cs typeface="Andes ExtraLight"/>
              </a:rPr>
              <a:t>Extended standstill period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2133" y="1396313"/>
            <a:ext cx="9385525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Bidder/proposer submits request for a debrief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Borrower unable to provide debrief within 5 Business Days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Standstill Period extended to 5 Business Days  after the debrief takes place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612" y="2951656"/>
            <a:ext cx="8382000" cy="2658321"/>
          </a:xfrm>
          <a:prstGeom prst="rect">
            <a:avLst/>
          </a:prstGeom>
        </p:spPr>
      </p:pic>
      <p:sp>
        <p:nvSpPr>
          <p:cNvPr id="17" name="Title 5"/>
          <p:cNvSpPr txBox="1">
            <a:spLocks/>
          </p:cNvSpPr>
          <p:nvPr/>
        </p:nvSpPr>
        <p:spPr bwMode="auto">
          <a:xfrm>
            <a:off x="373371" y="271885"/>
            <a:ext cx="1885659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8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0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3200" kern="0" dirty="0">
                <a:ea typeface="ＭＳ Ｐゴシック" charset="0"/>
              </a:rPr>
              <a:t>SPD NEW</a:t>
            </a:r>
            <a:br>
              <a:rPr lang="en-US" sz="3200" kern="0" dirty="0">
                <a:ea typeface="ＭＳ Ｐゴシック" charset="0"/>
              </a:rPr>
            </a:br>
            <a:r>
              <a:rPr lang="en-US" sz="4000" b="1" kern="0" dirty="0">
                <a:ea typeface="ＭＳ Ｐゴシック" charset="0"/>
              </a:rPr>
              <a:t>features</a:t>
            </a:r>
            <a:endParaRPr lang="en-US" sz="4000" kern="0" dirty="0">
              <a:ea typeface="ＭＳ Ｐゴシック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679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870675" y="6356352"/>
            <a:ext cx="287929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NPF | Standard Procurement Documents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258614" y="6356352"/>
            <a:ext cx="886691" cy="365125"/>
          </a:xfrm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NZ" altLang="en-US" sz="1100" dirty="0">
                <a:solidFill>
                  <a:srgbClr val="595959"/>
                </a:solidFill>
                <a:latin typeface="Arial" panose="020B0604020202020204" pitchFamily="34" charset="0"/>
              </a:rPr>
              <a:t>Slide </a:t>
            </a:r>
            <a:fld id="{C17D4279-5C75-407D-866B-2EA7252BBFA1}" type="slidenum">
              <a:rPr lang="en-NZ" altLang="en-US" sz="1100">
                <a:solidFill>
                  <a:srgbClr val="595959"/>
                </a:solidFill>
                <a:latin typeface="Arial" panose="020B0604020202020204" pitchFamily="34" charset="0"/>
              </a:rPr>
              <a:pPr eaLnBrk="1" hangingPunct="1"/>
              <a:t>31</a:t>
            </a:fld>
            <a:endParaRPr lang="en-NZ" altLang="en-US" sz="110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4673" y="107837"/>
            <a:ext cx="0" cy="927100"/>
          </a:xfrm>
          <a:prstGeom prst="line">
            <a:avLst/>
          </a:prstGeom>
          <a:solidFill>
            <a:schemeClr val="tx2">
              <a:lumMod val="75000"/>
            </a:schemeClr>
          </a:solidFill>
          <a:ln w="28575">
            <a:solidFill>
              <a:srgbClr val="009B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Rectangle 8"/>
          <p:cNvSpPr/>
          <p:nvPr/>
        </p:nvSpPr>
        <p:spPr>
          <a:xfrm>
            <a:off x="2310319" y="344316"/>
            <a:ext cx="6730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2800" b="0" dirty="0">
                <a:latin typeface="+mn-lt"/>
                <a:ea typeface="ＭＳ Ｐゴシック" charset="0"/>
                <a:cs typeface="Andes ExtraLight"/>
              </a:rPr>
              <a:t>Late request for debrief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2133" y="1396315"/>
            <a:ext cx="8479971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bidder/proposer submits a late request for a debrief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Borrower to provide debrief as soon as possible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Normally no later than 15 Business Days after publication of the Contract Award Notice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133" y="3072284"/>
            <a:ext cx="8479971" cy="2473742"/>
          </a:xfrm>
          <a:prstGeom prst="rect">
            <a:avLst/>
          </a:prstGeom>
        </p:spPr>
      </p:pic>
      <p:sp>
        <p:nvSpPr>
          <p:cNvPr id="17" name="Title 5"/>
          <p:cNvSpPr txBox="1">
            <a:spLocks/>
          </p:cNvSpPr>
          <p:nvPr/>
        </p:nvSpPr>
        <p:spPr bwMode="auto">
          <a:xfrm>
            <a:off x="373371" y="271885"/>
            <a:ext cx="1885659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8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0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3200" kern="0" dirty="0">
                <a:ea typeface="ＭＳ Ｐゴシック" charset="0"/>
              </a:rPr>
              <a:t>SPD NEW</a:t>
            </a:r>
            <a:br>
              <a:rPr lang="en-US" sz="3200" kern="0" dirty="0">
                <a:ea typeface="ＭＳ Ｐゴシック" charset="0"/>
              </a:rPr>
            </a:br>
            <a:r>
              <a:rPr lang="en-US" sz="4000" b="1" kern="0" dirty="0">
                <a:ea typeface="ＭＳ Ｐゴシック" charset="0"/>
              </a:rPr>
              <a:t>features</a:t>
            </a:r>
            <a:endParaRPr lang="en-US" sz="4000" kern="0" dirty="0">
              <a:ea typeface="ＭＳ Ｐゴシック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403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870675" y="6356352"/>
            <a:ext cx="2879291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NPF | Standard Procurement Documents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258614" y="6356352"/>
            <a:ext cx="886691" cy="365125"/>
          </a:xfrm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NZ" altLang="en-US" sz="1100" dirty="0">
                <a:solidFill>
                  <a:srgbClr val="595959"/>
                </a:solidFill>
                <a:latin typeface="Arial" panose="020B0604020202020204" pitchFamily="34" charset="0"/>
              </a:rPr>
              <a:t>Slide </a:t>
            </a:r>
            <a:fld id="{C17D4279-5C75-407D-866B-2EA7252BBFA1}" type="slidenum">
              <a:rPr lang="en-NZ" altLang="en-US" sz="1100">
                <a:solidFill>
                  <a:srgbClr val="595959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32</a:t>
            </a:fld>
            <a:endParaRPr lang="en-NZ" altLang="en-US" sz="110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4673" y="107837"/>
            <a:ext cx="0" cy="927100"/>
          </a:xfrm>
          <a:prstGeom prst="line">
            <a:avLst/>
          </a:prstGeom>
          <a:solidFill>
            <a:schemeClr val="tx2">
              <a:lumMod val="75000"/>
            </a:schemeClr>
          </a:solidFill>
          <a:ln w="28575">
            <a:solidFill>
              <a:srgbClr val="009B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Rectangle 8"/>
          <p:cNvSpPr/>
          <p:nvPr/>
        </p:nvSpPr>
        <p:spPr>
          <a:xfrm>
            <a:off x="2310319" y="344316"/>
            <a:ext cx="55347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NZ" sz="2800" b="0" dirty="0">
                <a:solidFill>
                  <a:srgbClr val="002345"/>
                </a:solidFill>
                <a:latin typeface="Arial"/>
                <a:ea typeface="ＭＳ Ｐゴシック" charset="0"/>
                <a:cs typeface="Andes ExtraLight"/>
              </a:rPr>
              <a:t>Complaints where SPDs apply</a:t>
            </a:r>
          </a:p>
        </p:txBody>
      </p:sp>
      <p:sp>
        <p:nvSpPr>
          <p:cNvPr id="17" name="Title 5"/>
          <p:cNvSpPr txBox="1">
            <a:spLocks/>
          </p:cNvSpPr>
          <p:nvPr/>
        </p:nvSpPr>
        <p:spPr bwMode="auto">
          <a:xfrm>
            <a:off x="373371" y="271885"/>
            <a:ext cx="1885659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8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0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3200" kern="0" dirty="0">
                <a:solidFill>
                  <a:srgbClr val="002345"/>
                </a:solidFill>
                <a:latin typeface="Arial"/>
                <a:ea typeface="ＭＳ Ｐゴシック" charset="0"/>
              </a:rPr>
              <a:t>SPD NEW</a:t>
            </a:r>
            <a:br>
              <a:rPr lang="en-US" sz="3200" kern="0" dirty="0">
                <a:solidFill>
                  <a:srgbClr val="002345"/>
                </a:solidFill>
                <a:latin typeface="Arial"/>
                <a:ea typeface="ＭＳ Ｐゴシック" charset="0"/>
              </a:rPr>
            </a:br>
            <a:r>
              <a:rPr lang="en-US" sz="4000" b="1" kern="0" dirty="0">
                <a:solidFill>
                  <a:srgbClr val="002345"/>
                </a:solidFill>
                <a:latin typeface="Arial"/>
                <a:ea typeface="ＭＳ Ｐゴシック" charset="0"/>
              </a:rPr>
              <a:t>features</a:t>
            </a:r>
            <a:endParaRPr lang="en-US" sz="4000" kern="0" dirty="0">
              <a:solidFill>
                <a:srgbClr val="002345"/>
              </a:solidFill>
              <a:latin typeface="Arial"/>
              <a:ea typeface="ＭＳ Ｐゴシック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0209" y="1355267"/>
            <a:ext cx="8961588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  <a:defRPr/>
            </a:pPr>
            <a:r>
              <a:rPr lang="en-US" sz="2200" b="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handle complaints where SPDs apply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19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Procurement Regulations Annex III sets out:</a:t>
            </a:r>
          </a:p>
          <a:p>
            <a:pPr marL="628650" lvl="1" indent="-268288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circumstances when complaints can be made</a:t>
            </a:r>
            <a:endParaRPr lang="en-NZ" sz="20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268288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requirements for a complaint to qualify</a:t>
            </a:r>
          </a:p>
          <a:p>
            <a:pPr marL="628650" indent="-268288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borrower’s process and timelines for handling these complaints</a:t>
            </a:r>
          </a:p>
          <a:p>
            <a:pPr marL="628650" indent="-268288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roles and responsibilities for complainant, borrower and Bank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19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circumstances – complainant can challenge:</a:t>
            </a:r>
          </a:p>
          <a:p>
            <a:pPr marL="628650" lvl="1" indent="-268288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procurement documents</a:t>
            </a:r>
          </a:p>
          <a:p>
            <a:pPr marL="628650" lvl="1" indent="-268288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 to exclude the complainant from the process</a:t>
            </a:r>
          </a:p>
          <a:p>
            <a:pPr marL="628650" lvl="1" indent="-268288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 to award the contract </a:t>
            </a:r>
            <a:r>
              <a:rPr lang="en-US" sz="14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(during Standstill Period)</a:t>
            </a:r>
          </a:p>
          <a:p>
            <a:pPr marL="628650" lvl="1" indent="-268288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endParaRPr lang="en-NZ" sz="2400" dirty="0">
              <a:solidFill>
                <a:srgbClr val="009B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378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870675" y="6356352"/>
            <a:ext cx="287929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NPF | Standard Procurement Documents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258614" y="6356352"/>
            <a:ext cx="886691" cy="365125"/>
          </a:xfrm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NZ" altLang="en-US" sz="1100" dirty="0">
                <a:solidFill>
                  <a:srgbClr val="595959"/>
                </a:solidFill>
                <a:latin typeface="Arial" panose="020B0604020202020204" pitchFamily="34" charset="0"/>
              </a:rPr>
              <a:t>Slide </a:t>
            </a:r>
            <a:fld id="{C17D4279-5C75-407D-866B-2EA7252BBFA1}" type="slidenum">
              <a:rPr lang="en-NZ" altLang="en-US" sz="1100">
                <a:solidFill>
                  <a:srgbClr val="595959"/>
                </a:solidFill>
                <a:latin typeface="Arial" panose="020B0604020202020204" pitchFamily="34" charset="0"/>
              </a:rPr>
              <a:pPr eaLnBrk="1" hangingPunct="1"/>
              <a:t>33</a:t>
            </a:fld>
            <a:endParaRPr lang="en-NZ" altLang="en-US" sz="110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4673" y="107837"/>
            <a:ext cx="0" cy="927100"/>
          </a:xfrm>
          <a:prstGeom prst="line">
            <a:avLst/>
          </a:prstGeom>
          <a:solidFill>
            <a:schemeClr val="tx2">
              <a:lumMod val="75000"/>
            </a:schemeClr>
          </a:solidFill>
          <a:ln w="28575">
            <a:solidFill>
              <a:srgbClr val="009B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Rectangle 8"/>
          <p:cNvSpPr/>
          <p:nvPr/>
        </p:nvSpPr>
        <p:spPr>
          <a:xfrm>
            <a:off x="2310319" y="344316"/>
            <a:ext cx="6730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2800" b="0" dirty="0">
                <a:latin typeface="+mn-lt"/>
                <a:ea typeface="ＭＳ Ｐゴシック" charset="0"/>
                <a:cs typeface="Andes ExtraLight"/>
              </a:rPr>
              <a:t>Complaints where SPDs apply (cont.)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3197" y="1355267"/>
            <a:ext cx="8961588" cy="4624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NZ" sz="2200" b="0" u="sng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essential requirements</a:t>
            </a:r>
            <a:r>
              <a:rPr lang="en-NZ" sz="2200" b="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lvl="1" defTabSz="342900">
              <a:spcBef>
                <a:spcPts val="600"/>
              </a:spcBef>
              <a:spcAft>
                <a:spcPts val="0"/>
              </a:spcAft>
            </a:pPr>
            <a:r>
              <a:rPr lang="en-US" sz="2200" b="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Who can complain? </a:t>
            </a:r>
          </a:p>
          <a:p>
            <a:pPr marL="288925" lvl="1" indent="-288925" defTabSz="342900" fontAlgn="auto">
              <a:spcBef>
                <a:spcPts val="0"/>
              </a:spcBef>
              <a:spcAft>
                <a:spcPts val="450"/>
              </a:spcAft>
            </a:pPr>
            <a:r>
              <a:rPr lang="en-US" sz="2200" b="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0" dirty="0">
                <a:solidFill>
                  <a:prstClr val="black"/>
                </a:solidFill>
                <a:latin typeface="Arial"/>
                <a:ea typeface="+mn-ea"/>
              </a:rPr>
              <a:t>Complainant must be an ‘interested party’  </a:t>
            </a:r>
          </a:p>
          <a:p>
            <a:pPr marL="0" lvl="1" defTabSz="342900">
              <a:spcBef>
                <a:spcPts val="600"/>
              </a:spcBef>
              <a:spcAft>
                <a:spcPts val="0"/>
              </a:spcAft>
            </a:pPr>
            <a:r>
              <a:rPr lang="en-US" sz="2200" b="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In what circumstances? </a:t>
            </a:r>
          </a:p>
          <a:p>
            <a:pPr marL="268288" lvl="1" indent="-268288" defTabSz="342900" fontAlgn="auto">
              <a:spcBef>
                <a:spcPts val="0"/>
              </a:spcBef>
              <a:spcAft>
                <a:spcPts val="450"/>
              </a:spcAft>
            </a:pPr>
            <a:r>
              <a:rPr lang="en-US" sz="2000" b="0" dirty="0">
                <a:solidFill>
                  <a:prstClr val="black"/>
                </a:solidFill>
                <a:latin typeface="Arial"/>
                <a:ea typeface="+mn-ea"/>
              </a:rPr>
              <a:t>	The circumstances giving rise to the complaint must be relevant to the procurement - there are 3 three relevant circumstances</a:t>
            </a:r>
          </a:p>
          <a:p>
            <a:pPr marL="0" lvl="1" defTabSz="342900">
              <a:spcBef>
                <a:spcPts val="600"/>
              </a:spcBef>
              <a:spcAft>
                <a:spcPts val="0"/>
              </a:spcAft>
            </a:pPr>
            <a:r>
              <a:rPr lang="en-US" sz="2200" b="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When to make the complaint? </a:t>
            </a:r>
          </a:p>
          <a:p>
            <a:pPr marL="268288" lvl="1" indent="-268288" defTabSz="342900" fontAlgn="auto">
              <a:spcBef>
                <a:spcPts val="0"/>
              </a:spcBef>
              <a:spcAft>
                <a:spcPts val="450"/>
              </a:spcAft>
            </a:pPr>
            <a:r>
              <a:rPr lang="en-US" sz="2000" b="0" dirty="0">
                <a:solidFill>
                  <a:prstClr val="black"/>
                </a:solidFill>
                <a:latin typeface="Arial"/>
                <a:ea typeface="+mn-ea"/>
              </a:rPr>
              <a:t>	Complaints must be made in a ‘timely manner’ - Regulations set the time limits that apply</a:t>
            </a:r>
          </a:p>
          <a:p>
            <a:pPr marL="0" lvl="1" defTabSz="342900">
              <a:spcBef>
                <a:spcPts val="600"/>
              </a:spcBef>
              <a:spcAft>
                <a:spcPts val="0"/>
              </a:spcAft>
            </a:pPr>
            <a:r>
              <a:rPr lang="en-US" sz="2200" b="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What information must be included? </a:t>
            </a:r>
          </a:p>
          <a:p>
            <a:pPr marL="268288" lvl="1" indent="-268288" defTabSz="342900" fontAlgn="auto">
              <a:spcBef>
                <a:spcPts val="0"/>
              </a:spcBef>
              <a:spcAft>
                <a:spcPts val="450"/>
              </a:spcAft>
            </a:pPr>
            <a:r>
              <a:rPr lang="en-US" sz="2000" b="0" dirty="0">
                <a:solidFill>
                  <a:prstClr val="black"/>
                </a:solidFill>
                <a:latin typeface="Arial"/>
                <a:ea typeface="+mn-ea"/>
              </a:rPr>
              <a:t>	Regulations prescribe the minimum information that must be included in the complaint</a:t>
            </a:r>
          </a:p>
        </p:txBody>
      </p:sp>
      <p:sp>
        <p:nvSpPr>
          <p:cNvPr id="17" name="Title 5"/>
          <p:cNvSpPr txBox="1">
            <a:spLocks/>
          </p:cNvSpPr>
          <p:nvPr/>
        </p:nvSpPr>
        <p:spPr bwMode="auto">
          <a:xfrm>
            <a:off x="373371" y="271885"/>
            <a:ext cx="1885659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8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0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3200" kern="0" dirty="0">
                <a:ea typeface="ＭＳ Ｐゴシック" charset="0"/>
              </a:rPr>
              <a:t>SPD NEW</a:t>
            </a:r>
            <a:br>
              <a:rPr lang="en-US" sz="3200" kern="0" dirty="0">
                <a:ea typeface="ＭＳ Ｐゴシック" charset="0"/>
              </a:rPr>
            </a:br>
            <a:r>
              <a:rPr lang="en-US" sz="4000" b="1" kern="0" dirty="0">
                <a:ea typeface="ＭＳ Ｐゴシック" charset="0"/>
              </a:rPr>
              <a:t>features</a:t>
            </a:r>
            <a:endParaRPr lang="en-US" sz="4000" kern="0" dirty="0">
              <a:ea typeface="ＭＳ Ｐゴシック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615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870675" y="6356352"/>
            <a:ext cx="2879291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NPF | Standard Procurement Documents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258614" y="6356352"/>
            <a:ext cx="886691" cy="365125"/>
          </a:xfrm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NZ" altLang="en-US" sz="1100" dirty="0">
                <a:solidFill>
                  <a:srgbClr val="595959"/>
                </a:solidFill>
                <a:latin typeface="Arial" panose="020B0604020202020204" pitchFamily="34" charset="0"/>
              </a:rPr>
              <a:t>Slide </a:t>
            </a:r>
            <a:fld id="{C17D4279-5C75-407D-866B-2EA7252BBFA1}" type="slidenum">
              <a:rPr lang="en-NZ" altLang="en-US" sz="1100">
                <a:solidFill>
                  <a:srgbClr val="595959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34</a:t>
            </a:fld>
            <a:endParaRPr lang="en-NZ" altLang="en-US" sz="110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4673" y="107837"/>
            <a:ext cx="0" cy="927100"/>
          </a:xfrm>
          <a:prstGeom prst="line">
            <a:avLst/>
          </a:prstGeom>
          <a:solidFill>
            <a:schemeClr val="tx2">
              <a:lumMod val="75000"/>
            </a:schemeClr>
          </a:solidFill>
          <a:ln w="28575">
            <a:solidFill>
              <a:srgbClr val="009B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Rectangle 8"/>
          <p:cNvSpPr/>
          <p:nvPr/>
        </p:nvSpPr>
        <p:spPr>
          <a:xfrm>
            <a:off x="2310319" y="344316"/>
            <a:ext cx="6730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NZ" sz="2800" b="0" dirty="0">
                <a:solidFill>
                  <a:srgbClr val="002345"/>
                </a:solidFill>
                <a:latin typeface="Arial"/>
                <a:ea typeface="ＭＳ Ｐゴシック" charset="0"/>
                <a:cs typeface="Andes ExtraLight"/>
              </a:rPr>
              <a:t>Complaints where SPDs apply (cont.)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0209" y="1355269"/>
            <a:ext cx="8961588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200" b="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Complaints during the Standstill Period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19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challenge the borrower’s decision to award the contract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US" sz="19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submit complaint before the expiry of the Standstill Period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US" sz="19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need to have requested/received a debrief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US" sz="19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Borrower will acknowledge complaint within 3 Business Days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US" sz="19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Borrower will respond to complaint with 15 Business Days of receipt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US" sz="19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complaint upheld:</a:t>
            </a:r>
          </a:p>
          <a:p>
            <a:pPr marL="628650" lvl="1" indent="-268288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borrower may change the contract award recommendation</a:t>
            </a:r>
          </a:p>
          <a:p>
            <a:pPr marL="628650" lvl="1" indent="-268288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borrower transmits revised intent to award</a:t>
            </a:r>
            <a:endParaRPr lang="en-NZ" sz="20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en-NZ" sz="2400" dirty="0">
              <a:solidFill>
                <a:srgbClr val="009B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5"/>
          <p:cNvSpPr txBox="1">
            <a:spLocks/>
          </p:cNvSpPr>
          <p:nvPr/>
        </p:nvSpPr>
        <p:spPr bwMode="auto">
          <a:xfrm>
            <a:off x="373371" y="271885"/>
            <a:ext cx="1885659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8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0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3200" kern="0" dirty="0">
                <a:solidFill>
                  <a:srgbClr val="002345"/>
                </a:solidFill>
                <a:latin typeface="Arial"/>
                <a:ea typeface="ＭＳ Ｐゴシック" charset="0"/>
              </a:rPr>
              <a:t>SPD NEW</a:t>
            </a:r>
            <a:br>
              <a:rPr lang="en-US" sz="3200" kern="0" dirty="0">
                <a:solidFill>
                  <a:srgbClr val="002345"/>
                </a:solidFill>
                <a:latin typeface="Arial"/>
                <a:ea typeface="ＭＳ Ｐゴシック" charset="0"/>
              </a:rPr>
            </a:br>
            <a:r>
              <a:rPr lang="en-US" sz="4000" b="1" kern="0" dirty="0">
                <a:solidFill>
                  <a:srgbClr val="002345"/>
                </a:solidFill>
                <a:latin typeface="Arial"/>
                <a:ea typeface="ＭＳ Ｐゴシック" charset="0"/>
              </a:rPr>
              <a:t>features</a:t>
            </a:r>
            <a:endParaRPr lang="en-US" sz="4000" kern="0" dirty="0">
              <a:solidFill>
                <a:srgbClr val="002345"/>
              </a:solidFill>
              <a:latin typeface="Arial"/>
              <a:ea typeface="ＭＳ Ｐゴシック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372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870675" y="6356352"/>
            <a:ext cx="2879291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NPF | Standard Procurement Documents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258614" y="6356352"/>
            <a:ext cx="886691" cy="365125"/>
          </a:xfrm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NZ" altLang="en-US" sz="1100" dirty="0">
                <a:solidFill>
                  <a:srgbClr val="595959"/>
                </a:solidFill>
                <a:latin typeface="Arial" panose="020B0604020202020204" pitchFamily="34" charset="0"/>
              </a:rPr>
              <a:t>Slide </a:t>
            </a:r>
            <a:fld id="{C17D4279-5C75-407D-866B-2EA7252BBFA1}" type="slidenum">
              <a:rPr lang="en-NZ" altLang="en-US" sz="1100">
                <a:solidFill>
                  <a:srgbClr val="595959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35</a:t>
            </a:fld>
            <a:endParaRPr lang="en-NZ" altLang="en-US" sz="110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4673" y="107837"/>
            <a:ext cx="0" cy="927100"/>
          </a:xfrm>
          <a:prstGeom prst="line">
            <a:avLst/>
          </a:prstGeom>
          <a:solidFill>
            <a:schemeClr val="tx2">
              <a:lumMod val="75000"/>
            </a:schemeClr>
          </a:solidFill>
          <a:ln w="28575">
            <a:solidFill>
              <a:srgbClr val="009B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Rectangle 8"/>
          <p:cNvSpPr/>
          <p:nvPr/>
        </p:nvSpPr>
        <p:spPr>
          <a:xfrm>
            <a:off x="2310319" y="344316"/>
            <a:ext cx="6730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NZ" sz="2800" b="0" dirty="0">
                <a:solidFill>
                  <a:srgbClr val="002345"/>
                </a:solidFill>
                <a:latin typeface="Arial"/>
                <a:ea typeface="ＭＳ Ｐゴシック" charset="0"/>
                <a:cs typeface="Andes ExtraLight"/>
              </a:rPr>
              <a:t>Anti-corruption provisions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2132" y="1817273"/>
            <a:ext cx="8405812" cy="3993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Bank’s Anti-corruption provisions continue to be included in full in each SPD: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NZ" sz="20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the sanctionable practices of corruption, fraud, collusion and coercion 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NZ" sz="20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sanctioning those engaged in sanctionable practices 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NZ" sz="20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declaring ineligibility of those sanctioned in according with WB prevailing sanctions policies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NZ" sz="20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requiring Bank’s right to inspect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SPDs are not used (i.e. alternative procurement arrangements, national competitive procurement and PPP), bidders/proposers will be required to accept the application of, and agreed to comply with, the Bank’s Anti-corruption provisions</a:t>
            </a:r>
          </a:p>
        </p:txBody>
      </p:sp>
      <p:sp>
        <p:nvSpPr>
          <p:cNvPr id="10" name="Title 5"/>
          <p:cNvSpPr txBox="1">
            <a:spLocks/>
          </p:cNvSpPr>
          <p:nvPr/>
        </p:nvSpPr>
        <p:spPr bwMode="auto">
          <a:xfrm>
            <a:off x="373371" y="271885"/>
            <a:ext cx="1885659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8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0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3200" kern="0" dirty="0">
                <a:solidFill>
                  <a:srgbClr val="002345"/>
                </a:solidFill>
                <a:latin typeface="Arial"/>
                <a:ea typeface="ＭＳ Ｐゴシック" charset="0"/>
              </a:rPr>
              <a:t>SPD NEW</a:t>
            </a:r>
            <a:br>
              <a:rPr lang="en-US" sz="3200" kern="0" dirty="0">
                <a:solidFill>
                  <a:srgbClr val="002345"/>
                </a:solidFill>
                <a:latin typeface="Arial"/>
                <a:ea typeface="ＭＳ Ｐゴシック" charset="0"/>
              </a:rPr>
            </a:br>
            <a:r>
              <a:rPr lang="en-US" sz="4000" b="1" kern="0" dirty="0">
                <a:solidFill>
                  <a:srgbClr val="002345"/>
                </a:solidFill>
                <a:latin typeface="Arial"/>
                <a:ea typeface="ＭＳ Ｐゴシック" charset="0"/>
              </a:rPr>
              <a:t>features</a:t>
            </a:r>
            <a:endParaRPr lang="en-US" sz="4000" kern="0" dirty="0">
              <a:solidFill>
                <a:srgbClr val="002345"/>
              </a:solidFill>
              <a:latin typeface="Arial"/>
              <a:ea typeface="ＭＳ Ｐゴシック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445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870675" y="6356352"/>
            <a:ext cx="287929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NPF | Standard Procurement Documents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258614" y="6356352"/>
            <a:ext cx="886691" cy="365125"/>
          </a:xfrm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NZ" altLang="en-US" sz="1100" dirty="0">
                <a:solidFill>
                  <a:srgbClr val="595959"/>
                </a:solidFill>
                <a:latin typeface="Arial" panose="020B0604020202020204" pitchFamily="34" charset="0"/>
              </a:rPr>
              <a:t>Slide </a:t>
            </a:r>
            <a:fld id="{C17D4279-5C75-407D-866B-2EA7252BBFA1}" type="slidenum">
              <a:rPr lang="en-NZ" altLang="en-US" sz="1100">
                <a:solidFill>
                  <a:srgbClr val="595959"/>
                </a:solidFill>
                <a:latin typeface="Arial" panose="020B0604020202020204" pitchFamily="34" charset="0"/>
              </a:rPr>
              <a:pPr eaLnBrk="1" hangingPunct="1"/>
              <a:t>36</a:t>
            </a:fld>
            <a:endParaRPr lang="en-NZ" altLang="en-US" sz="110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4673" y="107837"/>
            <a:ext cx="0" cy="927100"/>
          </a:xfrm>
          <a:prstGeom prst="line">
            <a:avLst/>
          </a:prstGeom>
          <a:solidFill>
            <a:schemeClr val="tx2">
              <a:lumMod val="75000"/>
            </a:schemeClr>
          </a:solidFill>
          <a:ln w="28575">
            <a:solidFill>
              <a:srgbClr val="009B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Rectangle 8"/>
          <p:cNvSpPr/>
          <p:nvPr/>
        </p:nvSpPr>
        <p:spPr>
          <a:xfrm>
            <a:off x="2310319" y="344316"/>
            <a:ext cx="6730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2800" b="0" dirty="0">
                <a:latin typeface="+mn-lt"/>
                <a:ea typeface="ＭＳ Ｐゴシック" charset="0"/>
                <a:cs typeface="Andes ExtraLight"/>
              </a:rPr>
              <a:t>Sustainable procurement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9380" y="1409806"/>
            <a:ext cx="8961588" cy="4727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n-NZ" sz="2200" b="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Regulations support application of sustainable procurement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19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 procurement requirements beyond the Bank’s policies (e.g. environmental and social) are optional – at borrower’s discretion and as agreed with the Bank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19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must be consistent with Bank’s Core Procurement Principles and the borrower’s own policies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19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include sustainable procurement in: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NZ" sz="19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specifications and/or business or performance requirements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NZ" sz="19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criteria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NZ" sz="19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terms and conditions, if relevant</a:t>
            </a:r>
          </a:p>
          <a:p>
            <a:pPr marL="0" lvl="1" defTabSz="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200" b="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in evaluation</a:t>
            </a:r>
            <a:endParaRPr lang="en-NZ" sz="2200" b="0" dirty="0">
              <a:solidFill>
                <a:srgbClr val="009B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190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RFB</a:t>
            </a:r>
            <a:r>
              <a:rPr lang="en-NZ" sz="19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normally (i) pass/fail and/or (ii) convert to monetary terms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190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RFP</a:t>
            </a:r>
            <a:r>
              <a:rPr lang="en-NZ" sz="19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normally assessed using combination of pass/fail and rated criteria</a:t>
            </a:r>
          </a:p>
        </p:txBody>
      </p:sp>
      <p:sp>
        <p:nvSpPr>
          <p:cNvPr id="17" name="Title 5"/>
          <p:cNvSpPr txBox="1">
            <a:spLocks/>
          </p:cNvSpPr>
          <p:nvPr/>
        </p:nvSpPr>
        <p:spPr bwMode="auto">
          <a:xfrm>
            <a:off x="373371" y="271885"/>
            <a:ext cx="1885659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8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0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3200" kern="0" dirty="0">
                <a:ea typeface="ＭＳ Ｐゴシック" charset="0"/>
              </a:rPr>
              <a:t>SPD NEW</a:t>
            </a:r>
            <a:br>
              <a:rPr lang="en-US" sz="3200" kern="0" dirty="0">
                <a:ea typeface="ＭＳ Ｐゴシック" charset="0"/>
              </a:rPr>
            </a:br>
            <a:r>
              <a:rPr lang="en-US" sz="4000" b="1" kern="0" dirty="0">
                <a:ea typeface="ＭＳ Ｐゴシック" charset="0"/>
              </a:rPr>
              <a:t>features</a:t>
            </a:r>
            <a:endParaRPr lang="en-US" sz="4000" kern="0" dirty="0">
              <a:ea typeface="ＭＳ Ｐゴシック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490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870675" y="6356352"/>
            <a:ext cx="287929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NPF | Standard Procurement Documents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258614" y="6356352"/>
            <a:ext cx="886691" cy="365125"/>
          </a:xfrm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NZ" altLang="en-US" sz="1100" dirty="0">
                <a:solidFill>
                  <a:srgbClr val="595959"/>
                </a:solidFill>
                <a:latin typeface="Arial" panose="020B0604020202020204" pitchFamily="34" charset="0"/>
              </a:rPr>
              <a:t>Slide </a:t>
            </a:r>
            <a:fld id="{C17D4279-5C75-407D-866B-2EA7252BBFA1}" type="slidenum">
              <a:rPr lang="en-NZ" altLang="en-US" sz="1100">
                <a:solidFill>
                  <a:srgbClr val="595959"/>
                </a:solidFill>
                <a:latin typeface="Arial" panose="020B0604020202020204" pitchFamily="34" charset="0"/>
              </a:rPr>
              <a:pPr eaLnBrk="1" hangingPunct="1"/>
              <a:t>37</a:t>
            </a:fld>
            <a:endParaRPr lang="en-NZ" altLang="en-US" sz="110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4673" y="107837"/>
            <a:ext cx="0" cy="927100"/>
          </a:xfrm>
          <a:prstGeom prst="line">
            <a:avLst/>
          </a:prstGeom>
          <a:solidFill>
            <a:schemeClr val="tx2">
              <a:lumMod val="75000"/>
            </a:schemeClr>
          </a:solidFill>
          <a:ln w="28575">
            <a:solidFill>
              <a:srgbClr val="009B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Rectangle 8"/>
          <p:cNvSpPr/>
          <p:nvPr/>
        </p:nvSpPr>
        <p:spPr>
          <a:xfrm>
            <a:off x="2310319" y="344316"/>
            <a:ext cx="6730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2800" b="0" dirty="0">
                <a:latin typeface="+mn-lt"/>
                <a:ea typeface="ＭＳ Ｐゴシック" charset="0"/>
                <a:cs typeface="Andes ExtraLight"/>
              </a:rPr>
              <a:t>Business Day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8612" y="1527605"/>
            <a:ext cx="8405812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SPDs a ‘day’ is a calendar day, unless it is specified as a ‘Business Day’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Business day is any day that is an official working day of the borrower - it excludes the borrower’s official public holidays. 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Day is clearer for the market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of when Business Days apply: 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allowed for the preparation and submission of bids/proposals/expressions of interest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calculation of the Standstill Period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period within which bidders/proposers may request a debrief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period before financial proposals may be opened following notification of results of technical evaluation.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conditions continue to be based on calendar days</a:t>
            </a:r>
          </a:p>
          <a:p>
            <a:pPr marL="360362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defRPr/>
            </a:pPr>
            <a:endParaRPr lang="en-NZ" sz="20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defRPr/>
            </a:pPr>
            <a:endParaRPr lang="en-NZ" sz="20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5"/>
          <p:cNvSpPr txBox="1">
            <a:spLocks/>
          </p:cNvSpPr>
          <p:nvPr/>
        </p:nvSpPr>
        <p:spPr bwMode="auto">
          <a:xfrm>
            <a:off x="373371" y="271885"/>
            <a:ext cx="1885659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8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0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3200" kern="0" dirty="0">
                <a:ea typeface="ＭＳ Ｐゴシック" charset="0"/>
              </a:rPr>
              <a:t>SPD NEW</a:t>
            </a:r>
            <a:br>
              <a:rPr lang="en-US" sz="3200" kern="0" dirty="0">
                <a:ea typeface="ＭＳ Ｐゴシック" charset="0"/>
              </a:rPr>
            </a:br>
            <a:r>
              <a:rPr lang="en-US" sz="4000" b="1" kern="0" dirty="0">
                <a:ea typeface="ＭＳ Ｐゴシック" charset="0"/>
              </a:rPr>
              <a:t>features</a:t>
            </a:r>
            <a:endParaRPr lang="en-US" sz="4000" kern="0" dirty="0">
              <a:ea typeface="ＭＳ Ｐゴシック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526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870675" y="6356352"/>
            <a:ext cx="287929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NPF | Standard Procurement Documents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258614" y="6356352"/>
            <a:ext cx="886691" cy="365125"/>
          </a:xfrm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NZ" altLang="en-US" sz="1100" dirty="0">
                <a:solidFill>
                  <a:srgbClr val="595959"/>
                </a:solidFill>
                <a:latin typeface="Arial" panose="020B0604020202020204" pitchFamily="34" charset="0"/>
              </a:rPr>
              <a:t>Slide </a:t>
            </a:r>
            <a:fld id="{C17D4279-5C75-407D-866B-2EA7252BBFA1}" type="slidenum">
              <a:rPr lang="en-NZ" altLang="en-US" sz="1100">
                <a:solidFill>
                  <a:srgbClr val="595959"/>
                </a:solidFill>
                <a:latin typeface="Arial" panose="020B0604020202020204" pitchFamily="34" charset="0"/>
              </a:rPr>
              <a:pPr eaLnBrk="1" hangingPunct="1"/>
              <a:t>38</a:t>
            </a:fld>
            <a:endParaRPr lang="en-NZ" altLang="en-US" sz="110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2132" y="1381844"/>
            <a:ext cx="8405812" cy="459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200" b="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Eligibility test is now:</a:t>
            </a:r>
          </a:p>
          <a:p>
            <a:pPr marL="0" lvl="1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SOEs of the borrower’s country may be eligible to compete, and be awarded contracts, only if they can establish, in a manner acceptable to the Bank, that they: </a:t>
            </a:r>
          </a:p>
          <a:p>
            <a:pPr marL="631825" lvl="1" indent="-27305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defRPr/>
            </a:pPr>
            <a:r>
              <a:rPr lang="en-NZ" sz="200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legally and financially autonomous</a:t>
            </a:r>
          </a:p>
          <a:p>
            <a:pPr marL="631825" lvl="1" indent="-27305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defRPr/>
            </a:pPr>
            <a:r>
              <a:rPr lang="en-NZ" sz="200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operate under commercial law </a:t>
            </a:r>
          </a:p>
          <a:p>
            <a:pPr marL="631825" lvl="1" indent="-27305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defRPr/>
            </a:pPr>
            <a:r>
              <a:rPr lang="en-NZ" sz="200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are not under supervision by the agency contracting them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requirement of ‘</a:t>
            </a:r>
            <a:r>
              <a:rPr lang="en-NZ" sz="2000" b="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dependency</a:t>
            </a: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on the borrower has been replaced with ‘</a:t>
            </a:r>
            <a:r>
              <a:rPr lang="en-NZ" sz="2000" b="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supervision</a:t>
            </a: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of the contracting entity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ability to be contracted on an exceptional basis has been extended to include SOEs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exception has been expanded beyond consulting services to cover GWNcS</a:t>
            </a:r>
            <a:endParaRPr lang="en-US" sz="2400" dirty="0">
              <a:solidFill>
                <a:srgbClr val="009B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4673" y="107837"/>
            <a:ext cx="0" cy="927100"/>
          </a:xfrm>
          <a:prstGeom prst="line">
            <a:avLst/>
          </a:prstGeom>
          <a:solidFill>
            <a:schemeClr val="tx2">
              <a:lumMod val="75000"/>
            </a:schemeClr>
          </a:solidFill>
          <a:ln w="28575">
            <a:solidFill>
              <a:srgbClr val="009B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Rectangle 8"/>
          <p:cNvSpPr/>
          <p:nvPr/>
        </p:nvSpPr>
        <p:spPr>
          <a:xfrm>
            <a:off x="2310319" y="355202"/>
            <a:ext cx="64526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dirty="0">
                <a:latin typeface="+mn-lt"/>
                <a:ea typeface="ＭＳ Ｐゴシック" charset="0"/>
                <a:cs typeface="Andes ExtraLight"/>
              </a:rPr>
              <a:t>Eligibility SOEs</a:t>
            </a:r>
          </a:p>
        </p:txBody>
      </p:sp>
      <p:sp>
        <p:nvSpPr>
          <p:cNvPr id="11" name="Title 5"/>
          <p:cNvSpPr txBox="1">
            <a:spLocks/>
          </p:cNvSpPr>
          <p:nvPr/>
        </p:nvSpPr>
        <p:spPr bwMode="auto">
          <a:xfrm>
            <a:off x="373371" y="271885"/>
            <a:ext cx="1885659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8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0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3200" kern="0" dirty="0">
                <a:ea typeface="ＭＳ Ｐゴシック" charset="0"/>
              </a:rPr>
              <a:t>SPD NEW</a:t>
            </a:r>
            <a:br>
              <a:rPr lang="en-US" sz="3200" kern="0" dirty="0">
                <a:ea typeface="ＭＳ Ｐゴシック" charset="0"/>
              </a:rPr>
            </a:br>
            <a:r>
              <a:rPr lang="en-US" sz="4000" b="1" kern="0" dirty="0">
                <a:ea typeface="ＭＳ Ｐゴシック" charset="0"/>
              </a:rPr>
              <a:t>features</a:t>
            </a:r>
            <a:endParaRPr lang="en-US" sz="4000" kern="0" dirty="0">
              <a:ea typeface="ＭＳ Ｐゴシック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40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49214"/>
            <a:ext cx="2170104" cy="56370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7190" y="301625"/>
            <a:ext cx="8461375" cy="757238"/>
          </a:xfrm>
        </p:spPr>
        <p:txBody>
          <a:bodyPr anchor="ctr" anchorCtr="0"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200" dirty="0">
                <a:ea typeface="ＭＳ Ｐゴシック" charset="0"/>
              </a:rPr>
              <a:t>Topic: new Standard Procurement Documents</a:t>
            </a:r>
            <a:endParaRPr lang="en-US" sz="3200" dirty="0">
              <a:ea typeface="+mj-ea"/>
            </a:endParaRPr>
          </a:p>
        </p:txBody>
      </p:sp>
      <p:sp>
        <p:nvSpPr>
          <p:cNvPr id="1331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7190" y="1367961"/>
            <a:ext cx="8698163" cy="4287020"/>
          </a:xfrm>
        </p:spPr>
        <p:txBody>
          <a:bodyPr>
            <a:noAutofit/>
          </a:bodyPr>
          <a:lstStyle/>
          <a:p>
            <a:pPr marL="0" indent="0" defTabSz="1218987" eaLnBrk="1" fontAlgn="auto" hangingPunct="1">
              <a:spcBef>
                <a:spcPts val="0"/>
              </a:spcBef>
              <a:spcAft>
                <a:spcPts val="600"/>
              </a:spcAft>
              <a:buClrTx/>
              <a:tabLst/>
              <a:defRPr/>
            </a:pPr>
            <a:r>
              <a:rPr lang="en-US" altLang="en-US" sz="2200" kern="120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</a:p>
          <a:p>
            <a:pPr marL="271462" indent="0">
              <a:spcBef>
                <a:spcPts val="0"/>
              </a:spcBef>
              <a:spcAft>
                <a:spcPts val="600"/>
              </a:spcAft>
              <a:buClr>
                <a:srgbClr val="009BCC"/>
              </a:buClr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and overview of the new Procurement Framework</a:t>
            </a:r>
          </a:p>
          <a:p>
            <a:pPr marL="271462" indent="0">
              <a:spcBef>
                <a:spcPts val="0"/>
              </a:spcBef>
              <a:spcAft>
                <a:spcPts val="600"/>
              </a:spcAft>
              <a:buClr>
                <a:srgbClr val="009BCC"/>
              </a:buClr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the SPDs were developed and why</a:t>
            </a:r>
          </a:p>
          <a:p>
            <a:pPr marL="271462" indent="0">
              <a:spcBef>
                <a:spcPts val="0"/>
              </a:spcBef>
              <a:spcAft>
                <a:spcPts val="600"/>
              </a:spcAft>
              <a:buClr>
                <a:srgbClr val="009BCC"/>
              </a:buClr>
            </a:pPr>
            <a:r>
              <a:rPr lang="en-US" altLang="en-US" sz="20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Regulatory changes</a:t>
            </a: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176213" defTabSz="1218987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009BCC"/>
              </a:buClr>
              <a:buFont typeface="Wingdings" panose="05000000000000000000" pitchFamily="2" charset="2"/>
              <a:buChar char="§"/>
            </a:pPr>
            <a:r>
              <a:rPr lang="en-NZ" alt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to all SPDs for goods, works and non-consulting services</a:t>
            </a:r>
          </a:p>
          <a:p>
            <a:pPr marL="571500" indent="-176213" defTabSz="1218987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009BCC"/>
              </a:buClr>
              <a:buFont typeface="Wingdings" panose="05000000000000000000" pitchFamily="2" charset="2"/>
              <a:buChar char="§"/>
            </a:pPr>
            <a:r>
              <a:rPr lang="en-NZ" alt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 for Proposals: consulting services</a:t>
            </a:r>
          </a:p>
          <a:p>
            <a:pPr marL="269875" indent="0">
              <a:spcBef>
                <a:spcPts val="0"/>
              </a:spcBef>
              <a:spcAft>
                <a:spcPts val="600"/>
              </a:spcAft>
              <a:buClr>
                <a:srgbClr val="009BCC"/>
              </a:buClr>
            </a:pPr>
            <a:r>
              <a:rPr lang="en-US" altLang="en-US" sz="20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regulatory changes reflected in</a:t>
            </a: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176213" defTabSz="1218987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009BCC"/>
              </a:buClr>
              <a:buFont typeface="Wingdings" panose="05000000000000000000" pitchFamily="2" charset="2"/>
              <a:buChar char="§"/>
            </a:pPr>
            <a:r>
              <a:rPr lang="en-NZ" alt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 for Bids: goods, works and non-consulting services</a:t>
            </a:r>
          </a:p>
          <a:p>
            <a:pPr marL="571500" indent="-176213" defTabSz="1218987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009BCC"/>
              </a:buClr>
              <a:buFont typeface="Wingdings" panose="05000000000000000000" pitchFamily="2" charset="2"/>
              <a:buChar char="§"/>
            </a:pPr>
            <a:r>
              <a:rPr lang="en-US" alt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NZ" alt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 for Proposals: goods, works and non-consulting services</a:t>
            </a:r>
            <a:endParaRPr lang="en-US" alt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870675" y="6356352"/>
            <a:ext cx="287929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NPF | Standard Procurement Documents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360363" y="6356352"/>
            <a:ext cx="526328" cy="365125"/>
          </a:xfrm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NZ" altLang="en-US" sz="1100" dirty="0">
                <a:solidFill>
                  <a:srgbClr val="595959"/>
                </a:solidFill>
                <a:latin typeface="Arial" panose="020B0604020202020204" pitchFamily="34" charset="0"/>
              </a:rPr>
              <a:t>Slide </a:t>
            </a:r>
            <a:fld id="{C17D4279-5C75-407D-866B-2EA7252BBFA1}" type="slidenum">
              <a:rPr lang="en-NZ" altLang="en-US" sz="1100">
                <a:solidFill>
                  <a:srgbClr val="595959"/>
                </a:solidFill>
                <a:latin typeface="Arial" panose="020B0604020202020204" pitchFamily="34" charset="0"/>
              </a:rPr>
              <a:pPr eaLnBrk="1" hangingPunct="1"/>
              <a:t>3</a:t>
            </a:fld>
            <a:endParaRPr lang="en-NZ" altLang="en-US" sz="110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058394" y="4909501"/>
            <a:ext cx="5574047" cy="133971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400"/>
              </a:spcBef>
              <a:spcAft>
                <a:spcPts val="600"/>
              </a:spcAft>
              <a:buClr>
                <a:srgbClr val="404040"/>
              </a:buClr>
              <a:tabLst>
                <a:tab pos="8402638" algn="r"/>
              </a:tabLst>
            </a:pPr>
            <a:r>
              <a:rPr lang="en-NZ" altLang="en-US" sz="1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of scope for today</a:t>
            </a:r>
          </a:p>
          <a:p>
            <a:pPr marL="174625" indent="-174625" eaLnBrk="0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8402638" algn="r"/>
              </a:tabLst>
            </a:pPr>
            <a:r>
              <a:rPr lang="en-NZ" altLang="en-US" sz="1400" b="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 Methods and choosing the appropriate SPD</a:t>
            </a:r>
          </a:p>
          <a:p>
            <a:pPr marL="174625" indent="-174625" eaLnBrk="0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8402638" algn="r"/>
              </a:tabLst>
            </a:pPr>
            <a:r>
              <a:rPr lang="en-NZ" altLang="en-US" sz="1400" b="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Detailed look at competitive dialogue</a:t>
            </a:r>
          </a:p>
          <a:p>
            <a:pPr marL="174625" indent="-174625" eaLnBrk="0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8402638" algn="r"/>
              </a:tabLst>
            </a:pPr>
            <a:r>
              <a:rPr lang="en-US" altLang="en-US" sz="1400" b="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Detailed look at how to make a procurement-related complaint</a:t>
            </a:r>
            <a:endParaRPr lang="en-NZ" altLang="en-US" sz="1400" b="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247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870675" y="6356352"/>
            <a:ext cx="287929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NPF | Standard Procurement Documents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258614" y="6356352"/>
            <a:ext cx="886691" cy="365125"/>
          </a:xfrm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NZ" altLang="en-US" sz="1100" dirty="0">
                <a:solidFill>
                  <a:srgbClr val="595959"/>
                </a:solidFill>
                <a:latin typeface="Arial" panose="020B0604020202020204" pitchFamily="34" charset="0"/>
              </a:rPr>
              <a:t>Slide </a:t>
            </a:r>
            <a:fld id="{C17D4279-5C75-407D-866B-2EA7252BBFA1}" type="slidenum">
              <a:rPr lang="en-NZ" altLang="en-US" sz="1100">
                <a:solidFill>
                  <a:srgbClr val="595959"/>
                </a:solidFill>
                <a:latin typeface="Arial" panose="020B0604020202020204" pitchFamily="34" charset="0"/>
              </a:rPr>
              <a:pPr eaLnBrk="1" hangingPunct="1"/>
              <a:t>39</a:t>
            </a:fld>
            <a:endParaRPr lang="en-NZ" altLang="en-US" sz="110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2132" y="1465806"/>
            <a:ext cx="8405812" cy="4331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n-NZ" sz="2200" b="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a procurement involves more than one country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r>
              <a:rPr lang="en-N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position</a:t>
            </a: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	a firm, individual or goods from one country may be 	excluded by the	borrower, if legally the borrower’s 	country prohibits commercial relations with that 	country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tabLst>
                <a:tab pos="2243138" algn="l"/>
              </a:tabLst>
              <a:defRPr/>
            </a:pPr>
            <a:r>
              <a:rPr lang="en-N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provision</a:t>
            </a: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where a procurement is implemented across 	jurisdictional boundaries (more than 1 country is 	involved) then:</a:t>
            </a:r>
          </a:p>
          <a:p>
            <a:pPr marL="2519363" lvl="1" indent="-277813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	this type of exclusion, by one country, may be applied to the procurement across the other countries</a:t>
            </a:r>
          </a:p>
          <a:p>
            <a:pPr marL="2243137" lvl="1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defRPr/>
            </a:pPr>
            <a:r>
              <a:rPr lang="en-NZ" sz="2000" b="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only if</a:t>
            </a: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514600" lvl="1" indent="-271463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	the Bank, and all other borrowers, agree</a:t>
            </a:r>
            <a:endParaRPr lang="en-US" sz="2400" dirty="0">
              <a:solidFill>
                <a:srgbClr val="009B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4673" y="107837"/>
            <a:ext cx="0" cy="927100"/>
          </a:xfrm>
          <a:prstGeom prst="line">
            <a:avLst/>
          </a:prstGeom>
          <a:solidFill>
            <a:schemeClr val="tx2">
              <a:lumMod val="75000"/>
            </a:schemeClr>
          </a:solidFill>
          <a:ln w="28575">
            <a:solidFill>
              <a:srgbClr val="009B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Rectangle 8"/>
          <p:cNvSpPr/>
          <p:nvPr/>
        </p:nvSpPr>
        <p:spPr>
          <a:xfrm>
            <a:off x="2310319" y="344316"/>
            <a:ext cx="6730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dirty="0">
                <a:latin typeface="+mn-lt"/>
                <a:ea typeface="ＭＳ Ｐゴシック" charset="0"/>
                <a:cs typeface="Andes ExtraLight"/>
              </a:rPr>
              <a:t>Eligibility cross-jurisdictional procurement</a:t>
            </a:r>
          </a:p>
        </p:txBody>
      </p:sp>
      <p:sp>
        <p:nvSpPr>
          <p:cNvPr id="16" name="Title 5"/>
          <p:cNvSpPr txBox="1">
            <a:spLocks/>
          </p:cNvSpPr>
          <p:nvPr/>
        </p:nvSpPr>
        <p:spPr bwMode="auto">
          <a:xfrm>
            <a:off x="373371" y="271885"/>
            <a:ext cx="1885659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8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0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3200" kern="0" dirty="0">
                <a:ea typeface="ＭＳ Ｐゴシック" charset="0"/>
              </a:rPr>
              <a:t>SPD NEW</a:t>
            </a:r>
            <a:br>
              <a:rPr lang="en-US" sz="3200" kern="0" dirty="0">
                <a:ea typeface="ＭＳ Ｐゴシック" charset="0"/>
              </a:rPr>
            </a:br>
            <a:r>
              <a:rPr lang="en-US" sz="4000" b="1" kern="0" dirty="0">
                <a:ea typeface="ＭＳ Ｐゴシック" charset="0"/>
              </a:rPr>
              <a:t>features</a:t>
            </a:r>
            <a:endParaRPr lang="en-US" sz="4000" kern="0" dirty="0">
              <a:ea typeface="ＭＳ Ｐゴシック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024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870675" y="6356352"/>
            <a:ext cx="287929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NPF | Standard Procurement Documents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258614" y="6356352"/>
            <a:ext cx="886691" cy="365125"/>
          </a:xfrm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NZ" altLang="en-US" sz="1100" dirty="0">
                <a:solidFill>
                  <a:srgbClr val="595959"/>
                </a:solidFill>
                <a:latin typeface="Arial" panose="020B0604020202020204" pitchFamily="34" charset="0"/>
              </a:rPr>
              <a:t>Slide </a:t>
            </a:r>
            <a:fld id="{C17D4279-5C75-407D-866B-2EA7252BBFA1}" type="slidenum">
              <a:rPr lang="en-NZ" altLang="en-US" sz="1100">
                <a:solidFill>
                  <a:srgbClr val="595959"/>
                </a:solidFill>
                <a:latin typeface="Arial" panose="020B0604020202020204" pitchFamily="34" charset="0"/>
              </a:rPr>
              <a:pPr eaLnBrk="1" hangingPunct="1"/>
              <a:t>40</a:t>
            </a:fld>
            <a:endParaRPr lang="en-NZ" altLang="en-US" sz="110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4673" y="107837"/>
            <a:ext cx="0" cy="927100"/>
          </a:xfrm>
          <a:prstGeom prst="line">
            <a:avLst/>
          </a:prstGeom>
          <a:solidFill>
            <a:schemeClr val="tx2">
              <a:lumMod val="75000"/>
            </a:schemeClr>
          </a:solidFill>
          <a:ln w="28575">
            <a:solidFill>
              <a:srgbClr val="009B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Rectangle 8"/>
          <p:cNvSpPr/>
          <p:nvPr/>
        </p:nvSpPr>
        <p:spPr>
          <a:xfrm>
            <a:off x="2310319" y="344316"/>
            <a:ext cx="6730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2800" b="0" dirty="0">
                <a:latin typeface="+mn-lt"/>
                <a:ea typeface="ＭＳ Ｐゴシック" charset="0"/>
                <a:cs typeface="Andes ExtraLight"/>
              </a:rPr>
              <a:t>Value Engineering (VE)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2132" y="1817275"/>
            <a:ext cx="8405812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is a systematic and organized approach to increase efficiency or effectiveness by changing materials to reduce cost, or process to reduce time, without sacrificing necessary functionality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SBDs the only reference to VE is the clause in the FIDIC conditions of contract for large Works and Management Services 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Procurement Regulations expand use, as appropriate, and as agreed in the PPSD 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Examples: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RFBs VE can be applied during contract implementation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RFPs, this option can also be used at the pre-contract award stage</a:t>
            </a:r>
          </a:p>
          <a:p>
            <a:pPr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defRPr/>
            </a:pPr>
            <a:endParaRPr lang="en-NZ" sz="20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5"/>
          <p:cNvSpPr txBox="1">
            <a:spLocks/>
          </p:cNvSpPr>
          <p:nvPr/>
        </p:nvSpPr>
        <p:spPr bwMode="auto">
          <a:xfrm>
            <a:off x="373371" y="271885"/>
            <a:ext cx="1885659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8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0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3200" kern="0" dirty="0">
                <a:ea typeface="ＭＳ Ｐゴシック" charset="0"/>
              </a:rPr>
              <a:t>SPD NEW</a:t>
            </a:r>
            <a:br>
              <a:rPr lang="en-US" sz="3200" kern="0" dirty="0">
                <a:ea typeface="ＭＳ Ｐゴシック" charset="0"/>
              </a:rPr>
            </a:br>
            <a:r>
              <a:rPr lang="en-US" sz="4000" b="1" kern="0" dirty="0">
                <a:ea typeface="ＭＳ Ｐゴシック" charset="0"/>
              </a:rPr>
              <a:t>features</a:t>
            </a:r>
            <a:endParaRPr lang="en-US" sz="4000" kern="0" dirty="0">
              <a:ea typeface="ＭＳ Ｐゴシック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423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764" y="1602644"/>
            <a:ext cx="4157856" cy="48654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6808695" y="6216073"/>
            <a:ext cx="2224471" cy="56341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  <a:defRPr/>
            </a:pPr>
            <a:endParaRPr lang="en-NZ" sz="1300" b="0" kern="0" dirty="0">
              <a:solidFill>
                <a:srgbClr val="002345"/>
              </a:solidFill>
              <a:cs typeface="Times New Roman" pitchFamily="18" charset="0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6883" y="109025"/>
            <a:ext cx="8043701" cy="875885"/>
          </a:xfrm>
        </p:spPr>
        <p:txBody>
          <a:bodyPr anchor="ctr" anchorCtr="0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Questions?</a:t>
            </a:r>
            <a:endParaRPr lang="en-NZ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2809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804" y="1924746"/>
            <a:ext cx="8528131" cy="1822161"/>
          </a:xfrm>
        </p:spPr>
        <p:txBody>
          <a:bodyPr/>
          <a:lstStyle/>
          <a:p>
            <a:r>
              <a:rPr lang="en-US" dirty="0"/>
              <a:t>CONSULTING SERVICES</a:t>
            </a:r>
            <a:br>
              <a:rPr lang="en-US" dirty="0"/>
            </a:br>
            <a:r>
              <a:rPr lang="en-US" sz="3200" dirty="0">
                <a:solidFill>
                  <a:srgbClr val="09C4FF"/>
                </a:solidFill>
              </a:rPr>
              <a:t>updated Request for Proposal</a:t>
            </a:r>
            <a:endParaRPr lang="en-NZ" sz="3200" dirty="0">
              <a:solidFill>
                <a:srgbClr val="09C4FF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4111769"/>
            <a:ext cx="9144000" cy="2746233"/>
          </a:xfrm>
          <a:prstGeom prst="rect">
            <a:avLst/>
          </a:prstGeom>
          <a:noFill/>
          <a:ln w="412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  <a:defRPr/>
            </a:pPr>
            <a:endParaRPr lang="en-NZ" sz="1300" b="0" kern="0" dirty="0">
              <a:solidFill>
                <a:srgbClr val="002345"/>
              </a:solidFill>
              <a:cs typeface="Times New Roman" pitchFamily="18" charset="0"/>
            </a:endParaRPr>
          </a:p>
        </p:txBody>
      </p:sp>
      <p:sp>
        <p:nvSpPr>
          <p:cNvPr id="10" name="Rectangle: Diagonal Corners Rounded 9"/>
          <p:cNvSpPr/>
          <p:nvPr/>
        </p:nvSpPr>
        <p:spPr bwMode="auto">
          <a:xfrm>
            <a:off x="5791199" y="793208"/>
            <a:ext cx="3140364" cy="752988"/>
          </a:xfrm>
          <a:prstGeom prst="round2Diag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  <a:defRPr/>
            </a:pPr>
            <a:endParaRPr lang="en-NZ" sz="1300" b="0" kern="0" dirty="0">
              <a:solidFill>
                <a:srgbClr val="002345"/>
              </a:solidFill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4066048"/>
            <a:ext cx="9144000" cy="457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  <a:defRPr/>
            </a:pPr>
            <a:endParaRPr lang="en-NZ" sz="1300" b="0" kern="0" dirty="0">
              <a:solidFill>
                <a:srgbClr val="002345"/>
              </a:solidFill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0" y="3973287"/>
            <a:ext cx="9133114" cy="2873826"/>
          </a:xfrm>
          <a:prstGeom prst="rect">
            <a:avLst/>
          </a:prstGeom>
          <a:noFill/>
          <a:ln w="3175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  <a:defRPr/>
            </a:pPr>
            <a:endParaRPr lang="en-NZ" sz="1300" b="0" kern="0" dirty="0">
              <a:solidFill>
                <a:srgbClr val="002345"/>
              </a:solidFill>
              <a:cs typeface="Times New Roman" pitchFamily="18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86" y="3973289"/>
            <a:ext cx="9144000" cy="2873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607" y="844603"/>
            <a:ext cx="2724540" cy="70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67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7188" y="301625"/>
            <a:ext cx="8786812" cy="757238"/>
          </a:xfrm>
        </p:spPr>
        <p:txBody>
          <a:bodyPr anchor="ctr" anchorCtr="0"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200" dirty="0">
                <a:ea typeface="ＭＳ Ｐゴシック" charset="0"/>
              </a:rPr>
              <a:t>Updated RFP Consulting Services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240145" y="6356352"/>
            <a:ext cx="646546" cy="365125"/>
          </a:xfrm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NZ" altLang="en-US" sz="1100" kern="0" dirty="0">
                <a:solidFill>
                  <a:srgbClr val="595959"/>
                </a:solidFill>
                <a:latin typeface="Arial" panose="020B0604020202020204" pitchFamily="34" charset="0"/>
              </a:rPr>
              <a:t>Slide </a:t>
            </a:r>
            <a:fld id="{C17D4279-5C75-407D-866B-2EA7252BBFA1}" type="slidenum">
              <a:rPr lang="en-NZ" altLang="en-US" sz="1100" kern="0">
                <a:solidFill>
                  <a:srgbClr val="595959"/>
                </a:solidFill>
                <a:latin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43</a:t>
            </a:fld>
            <a:endParaRPr lang="en-NZ" altLang="en-US" sz="1100" kern="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870675" y="6356352"/>
            <a:ext cx="2879291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NPF | Standard Procurement Documents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240147" y="1435349"/>
            <a:ext cx="8488219" cy="5766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200" b="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significant changes – we have maintained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Shortlisting process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RFP document structure and language 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 methods </a:t>
            </a:r>
            <a:r>
              <a:rPr lang="en-US" sz="14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 QBS FBS LCS)</a:t>
            </a:r>
          </a:p>
          <a:p>
            <a:pPr marL="0" lvl="1" defTabSz="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200" b="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changes to reflect the Regulations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 of common provisions e.g. Notification of Intention to Award, Standstill Period, debrief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Shortlisting: </a:t>
            </a:r>
          </a:p>
          <a:p>
            <a:pPr marL="628650" indent="-268288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removed the restriction of no more than 2 firms from one country</a:t>
            </a:r>
          </a:p>
          <a:p>
            <a:pPr marL="628650" indent="-268288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changed maximum of 6 to a range = between 5 and 8</a:t>
            </a:r>
          </a:p>
          <a:p>
            <a:pPr defTabSz="457200" fontAlgn="auto">
              <a:lnSpc>
                <a:spcPct val="90000"/>
              </a:lnSpc>
              <a:spcBef>
                <a:spcPts val="1200"/>
              </a:spcBef>
              <a:spcAft>
                <a:spcPts val="601"/>
              </a:spcAft>
              <a:buClr>
                <a:srgbClr val="009BCC"/>
              </a:buClr>
              <a:defRPr/>
            </a:pPr>
            <a:r>
              <a:rPr lang="en-NZ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  <a:r>
              <a:rPr lang="en-NZ" sz="18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Consulting Services SPD, where it relates to supervising engineer, has been updated to include Environment, Social, Health + Safety (ESHS) enhancements and published in January 2017. </a:t>
            </a:r>
          </a:p>
          <a:p>
            <a:pPr marL="360362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defRPr/>
            </a:pPr>
            <a:endParaRPr lang="en-US" sz="20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endParaRPr lang="en-US" sz="20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155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432" y="1924746"/>
            <a:ext cx="8274468" cy="1822161"/>
          </a:xfrm>
        </p:spPr>
        <p:txBody>
          <a:bodyPr/>
          <a:lstStyle/>
          <a:p>
            <a:r>
              <a:rPr lang="en-US" dirty="0"/>
              <a:t>GOODS WORKS AND NON-CONSULTING SERVICES</a:t>
            </a:r>
            <a:br>
              <a:rPr lang="en-US" dirty="0"/>
            </a:br>
            <a:r>
              <a:rPr lang="en-US" dirty="0">
                <a:solidFill>
                  <a:srgbClr val="09C4FF"/>
                </a:solidFill>
              </a:rPr>
              <a:t>key changes - RFBs</a:t>
            </a:r>
            <a:endParaRPr lang="en-NZ" dirty="0">
              <a:solidFill>
                <a:srgbClr val="09C4FF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4111769"/>
            <a:ext cx="9144000" cy="2746233"/>
          </a:xfrm>
          <a:prstGeom prst="rect">
            <a:avLst/>
          </a:prstGeom>
          <a:noFill/>
          <a:ln w="412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  <a:defRPr/>
            </a:pPr>
            <a:endParaRPr lang="en-NZ" sz="1300" b="0" dirty="0">
              <a:solidFill>
                <a:srgbClr val="002345"/>
              </a:solidFill>
              <a:cs typeface="Times New Roman" pitchFamily="18" charset="0"/>
            </a:endParaRPr>
          </a:p>
        </p:txBody>
      </p:sp>
      <p:sp>
        <p:nvSpPr>
          <p:cNvPr id="10" name="Rectangle: Diagonal Corners Rounded 9"/>
          <p:cNvSpPr/>
          <p:nvPr/>
        </p:nvSpPr>
        <p:spPr bwMode="auto">
          <a:xfrm>
            <a:off x="5791199" y="793208"/>
            <a:ext cx="3140364" cy="752988"/>
          </a:xfrm>
          <a:prstGeom prst="round2Diag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  <a:defRPr/>
            </a:pPr>
            <a:endParaRPr lang="en-NZ" sz="1300" b="0" dirty="0">
              <a:solidFill>
                <a:srgbClr val="002345"/>
              </a:solidFill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4066048"/>
            <a:ext cx="9144000" cy="457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  <a:defRPr/>
            </a:pPr>
            <a:endParaRPr lang="en-NZ" sz="1300" b="0" dirty="0">
              <a:solidFill>
                <a:srgbClr val="002345"/>
              </a:solidFill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0" y="3973287"/>
            <a:ext cx="9133114" cy="2873826"/>
          </a:xfrm>
          <a:prstGeom prst="rect">
            <a:avLst/>
          </a:prstGeom>
          <a:noFill/>
          <a:ln w="3175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  <a:defRPr/>
            </a:pPr>
            <a:endParaRPr lang="en-NZ" sz="1300" b="0" dirty="0">
              <a:solidFill>
                <a:srgbClr val="002345"/>
              </a:solidFill>
              <a:cs typeface="Times New Roman" pitchFamily="18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86" y="3973289"/>
            <a:ext cx="9144000" cy="2873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360" y="815841"/>
            <a:ext cx="2724540" cy="70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60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7190" y="301625"/>
            <a:ext cx="8461375" cy="757238"/>
          </a:xfrm>
        </p:spPr>
        <p:txBody>
          <a:bodyPr anchor="ctr" anchorCtr="0"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200" b="1" dirty="0">
                <a:ea typeface="ＭＳ Ｐゴシック" charset="0"/>
              </a:rPr>
              <a:t>RFB SPDs </a:t>
            </a:r>
            <a:r>
              <a:rPr lang="en-US" sz="3200" dirty="0">
                <a:ea typeface="ＭＳ Ｐゴシック" charset="0"/>
              </a:rPr>
              <a:t>– key structural changes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870675" y="6356352"/>
            <a:ext cx="287929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NPF | Standard Procurement Documents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258614" y="6356352"/>
            <a:ext cx="886691" cy="365125"/>
          </a:xfrm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NZ" altLang="en-US" sz="1100" dirty="0">
                <a:solidFill>
                  <a:srgbClr val="595959"/>
                </a:solidFill>
                <a:latin typeface="Arial" panose="020B0604020202020204" pitchFamily="34" charset="0"/>
              </a:rPr>
              <a:t>Slide </a:t>
            </a:r>
            <a:fld id="{C17D4279-5C75-407D-866B-2EA7252BBFA1}" type="slidenum">
              <a:rPr lang="en-NZ" altLang="en-US" sz="1100">
                <a:solidFill>
                  <a:srgbClr val="595959"/>
                </a:solidFill>
                <a:latin typeface="Arial" panose="020B0604020202020204" pitchFamily="34" charset="0"/>
              </a:rPr>
              <a:pPr eaLnBrk="1" hangingPunct="1"/>
              <a:t>45</a:t>
            </a:fld>
            <a:endParaRPr lang="en-NZ" altLang="en-US" sz="110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88" y="1210011"/>
            <a:ext cx="8164952" cy="47474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1" defTabSz="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200" b="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RFB structural changes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Maintained RFB document structure and language 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Maintained prequalification, now separate RFB SPDs for use:</a:t>
            </a:r>
          </a:p>
          <a:p>
            <a:pPr marL="628650" indent="-268288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SzPct val="100000"/>
              <a:buFont typeface="Wingdings" panose="05000000000000000000" pitchFamily="2" charset="2"/>
              <a:buChar char=""/>
              <a:defRPr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Prequalification </a:t>
            </a:r>
            <a:r>
              <a:rPr lang="en-US" sz="14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(for Plant and large Works)</a:t>
            </a:r>
          </a:p>
          <a:p>
            <a:pPr marL="628650" indent="-268288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SzPct val="100000"/>
              <a:buFont typeface="Wingdings" panose="05000000000000000000" pitchFamily="2" charset="2"/>
              <a:buChar char=""/>
              <a:defRPr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Prequalification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Discontinued two-stage for plant </a:t>
            </a:r>
            <a:r>
              <a:rPr lang="en-US" sz="1400" b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(this is now RFP Plant)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Removed User’s Guide from SPDs </a:t>
            </a:r>
            <a:r>
              <a:rPr lang="en-US" sz="1400" b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(plan to issue as separate documents)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Introduced two envelope process </a:t>
            </a:r>
            <a:r>
              <a:rPr lang="en-US" sz="1400" b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(currently available for Goods and Small Works)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Updated existing Prequalification documents for:</a:t>
            </a:r>
          </a:p>
          <a:p>
            <a:pPr marL="628650" lvl="1" indent="-268288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SzPct val="100000"/>
              <a:buFont typeface="Wingdings" panose="05000000000000000000" pitchFamily="2" charset="2"/>
              <a:buChar char=""/>
              <a:defRPr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</a:t>
            </a:r>
          </a:p>
          <a:p>
            <a:pPr marL="628650" lvl="1" indent="-268288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SzPct val="100000"/>
              <a:buFont typeface="Wingdings" panose="05000000000000000000" pitchFamily="2" charset="2"/>
              <a:buChar char=""/>
              <a:defRPr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services </a:t>
            </a:r>
          </a:p>
          <a:p>
            <a:pPr marL="628650" lvl="1" indent="-268288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SzPct val="100000"/>
              <a:buFont typeface="Wingdings" panose="05000000000000000000" pitchFamily="2" charset="2"/>
              <a:buChar char=""/>
              <a:defRPr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sector goods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825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870675" y="6356352"/>
            <a:ext cx="2879291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NPF | Standard Procurement Documents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258614" y="6356352"/>
            <a:ext cx="886691" cy="365125"/>
          </a:xfrm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NZ" altLang="en-US" sz="1100" dirty="0">
                <a:solidFill>
                  <a:srgbClr val="595959"/>
                </a:solidFill>
                <a:latin typeface="Arial" panose="020B0604020202020204" pitchFamily="34" charset="0"/>
              </a:rPr>
              <a:t>Slide </a:t>
            </a:r>
            <a:fld id="{C17D4279-5C75-407D-866B-2EA7252BBFA1}" type="slidenum">
              <a:rPr lang="en-NZ" altLang="en-US" sz="1100">
                <a:solidFill>
                  <a:srgbClr val="595959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46</a:t>
            </a:fld>
            <a:endParaRPr lang="en-NZ" altLang="en-US" sz="110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4673" y="107837"/>
            <a:ext cx="0" cy="927100"/>
          </a:xfrm>
          <a:prstGeom prst="line">
            <a:avLst/>
          </a:prstGeom>
          <a:solidFill>
            <a:schemeClr val="tx2">
              <a:lumMod val="75000"/>
            </a:schemeClr>
          </a:solidFill>
          <a:ln w="28575">
            <a:solidFill>
              <a:srgbClr val="009B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Rectangle 8"/>
          <p:cNvSpPr/>
          <p:nvPr/>
        </p:nvSpPr>
        <p:spPr>
          <a:xfrm>
            <a:off x="2310319" y="344316"/>
            <a:ext cx="6730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0" dirty="0">
                <a:solidFill>
                  <a:srgbClr val="002345"/>
                </a:solidFill>
                <a:latin typeface="Arial"/>
                <a:ea typeface="ＭＳ Ｐゴシック" charset="0"/>
                <a:cs typeface="Andes ExtraLight"/>
              </a:rPr>
              <a:t>Modified test for successful bid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2132" y="1381842"/>
            <a:ext cx="8405812" cy="337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n-NZ" sz="2200" b="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Advantageous Bid (MAB)</a:t>
            </a:r>
          </a:p>
          <a:p>
            <a:pPr fontAlgn="auto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u="sng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When rated criteria are NOT used: example Request for Bids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most advantageous bid is the bid:</a:t>
            </a:r>
          </a:p>
          <a:p>
            <a:pPr marL="2921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of the bidder that meets the qualification criteria, and </a:t>
            </a:r>
          </a:p>
          <a:p>
            <a:pPr marL="2921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whose bid has been determined to be:</a:t>
            </a:r>
          </a:p>
          <a:p>
            <a:pPr marL="914400" lvl="1" indent="-3429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SzPct val="100000"/>
              <a:buFont typeface="+mj-lt"/>
              <a:buAutoNum type="alphaLcPeriod"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substantially responsive to the RFB document, and</a:t>
            </a:r>
          </a:p>
          <a:p>
            <a:pPr marL="914400" lvl="1" indent="-3429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SzPct val="100000"/>
              <a:buFont typeface="+mj-lt"/>
              <a:buAutoNum type="alphaLcPeriod"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lowest evaluated cost</a:t>
            </a:r>
          </a:p>
          <a:p>
            <a:pPr>
              <a:spcAft>
                <a:spcPts val="600"/>
              </a:spcAft>
            </a:pPr>
            <a:endParaRPr lang="en-NZ" sz="2400" dirty="0">
              <a:solidFill>
                <a:srgbClr val="009B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5"/>
          <p:cNvSpPr txBox="1">
            <a:spLocks/>
          </p:cNvSpPr>
          <p:nvPr/>
        </p:nvSpPr>
        <p:spPr bwMode="auto">
          <a:xfrm>
            <a:off x="258613" y="271885"/>
            <a:ext cx="2000416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5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0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4700" kern="0" dirty="0">
                <a:ea typeface="ＭＳ Ｐゴシック" charset="0"/>
              </a:rPr>
              <a:t>RFB GWNcS</a:t>
            </a:r>
          </a:p>
          <a:p>
            <a:pPr>
              <a:spcBef>
                <a:spcPts val="0"/>
              </a:spcBef>
              <a:defRPr/>
            </a:pPr>
            <a:r>
              <a:rPr lang="en-US" sz="4600" b="1" kern="0" dirty="0">
                <a:ea typeface="ＭＳ Ｐゴシック" charset="0"/>
              </a:rPr>
              <a:t>new features</a:t>
            </a:r>
            <a:endParaRPr lang="en-US" sz="4600" kern="0" dirty="0">
              <a:ea typeface="ＭＳ Ｐゴシック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322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432" y="1924746"/>
            <a:ext cx="8274468" cy="1822161"/>
          </a:xfrm>
        </p:spPr>
        <p:txBody>
          <a:bodyPr/>
          <a:lstStyle/>
          <a:p>
            <a:r>
              <a:rPr lang="en-US" dirty="0"/>
              <a:t>GOODS WORKS AND NON-CONSULTING SERVICES</a:t>
            </a:r>
            <a:br>
              <a:rPr lang="en-US" dirty="0"/>
            </a:br>
            <a:r>
              <a:rPr lang="en-US" dirty="0">
                <a:solidFill>
                  <a:srgbClr val="09C4FF"/>
                </a:solidFill>
              </a:rPr>
              <a:t>key changes - new RFPs</a:t>
            </a:r>
            <a:endParaRPr lang="en-NZ" dirty="0">
              <a:solidFill>
                <a:srgbClr val="09C4FF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4111769"/>
            <a:ext cx="9144000" cy="2746233"/>
          </a:xfrm>
          <a:prstGeom prst="rect">
            <a:avLst/>
          </a:prstGeom>
          <a:noFill/>
          <a:ln w="412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  <a:defRPr/>
            </a:pPr>
            <a:endParaRPr lang="en-NZ" sz="1300" b="0" dirty="0">
              <a:solidFill>
                <a:srgbClr val="002345"/>
              </a:solidFill>
              <a:cs typeface="Times New Roman" pitchFamily="18" charset="0"/>
            </a:endParaRPr>
          </a:p>
        </p:txBody>
      </p:sp>
      <p:sp>
        <p:nvSpPr>
          <p:cNvPr id="10" name="Rectangle: Diagonal Corners Rounded 9"/>
          <p:cNvSpPr/>
          <p:nvPr/>
        </p:nvSpPr>
        <p:spPr bwMode="auto">
          <a:xfrm>
            <a:off x="5791199" y="793208"/>
            <a:ext cx="3140364" cy="752988"/>
          </a:xfrm>
          <a:prstGeom prst="round2Diag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  <a:defRPr/>
            </a:pPr>
            <a:endParaRPr lang="en-NZ" sz="1300" b="0" dirty="0">
              <a:solidFill>
                <a:srgbClr val="002345"/>
              </a:solidFill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4066048"/>
            <a:ext cx="9144000" cy="457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  <a:defRPr/>
            </a:pPr>
            <a:endParaRPr lang="en-NZ" sz="1300" b="0" dirty="0">
              <a:solidFill>
                <a:srgbClr val="002345"/>
              </a:solidFill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0" y="3973287"/>
            <a:ext cx="9133114" cy="2873826"/>
          </a:xfrm>
          <a:prstGeom prst="rect">
            <a:avLst/>
          </a:prstGeom>
          <a:noFill/>
          <a:ln w="3175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  <a:defRPr/>
            </a:pPr>
            <a:endParaRPr lang="en-NZ" sz="1300" b="0" dirty="0">
              <a:solidFill>
                <a:srgbClr val="002345"/>
              </a:solidFill>
              <a:cs typeface="Times New Roman" pitchFamily="18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86" y="3973289"/>
            <a:ext cx="9144000" cy="2873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607" y="815841"/>
            <a:ext cx="2724540" cy="70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661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870675" y="6356352"/>
            <a:ext cx="2879291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NPF | Standard Procurement Documents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258614" y="6356352"/>
            <a:ext cx="886691" cy="365125"/>
          </a:xfrm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NZ" altLang="en-US" sz="1100" dirty="0">
                <a:solidFill>
                  <a:srgbClr val="595959"/>
                </a:solidFill>
                <a:latin typeface="Arial" panose="020B0604020202020204" pitchFamily="34" charset="0"/>
              </a:rPr>
              <a:t>Slide </a:t>
            </a:r>
            <a:fld id="{C17D4279-5C75-407D-866B-2EA7252BBFA1}" type="slidenum">
              <a:rPr lang="en-NZ" altLang="en-US" sz="1100">
                <a:solidFill>
                  <a:srgbClr val="595959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48</a:t>
            </a:fld>
            <a:endParaRPr lang="en-NZ" altLang="en-US" sz="110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257" y="1508134"/>
            <a:ext cx="8444938" cy="34394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Applied in competitive procurement 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Borrower describes requirements in terms of functionality/ performance and the market proposes solutions 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Supplier proposes a solution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appropriate SPD based on the category of GWNcS and risk, size and complexity of procurement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Where appropriate, Bank agrees to using Best and Final Offer (BAFO) or Negotiation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 be used where borrower has capacity to undertake RFP procurement</a:t>
            </a:r>
          </a:p>
        </p:txBody>
      </p:sp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258612" y="139688"/>
            <a:ext cx="8786812" cy="757238"/>
          </a:xfrm>
        </p:spPr>
        <p:txBody>
          <a:bodyPr anchor="ctr" anchorCtr="0">
            <a:normAutofit fontScale="90000"/>
          </a:bodyPr>
          <a:lstStyle/>
          <a:p>
            <a:pPr>
              <a:spcBef>
                <a:spcPts val="0"/>
              </a:spcBef>
              <a:defRPr/>
            </a:pPr>
            <a:r>
              <a:rPr lang="en-US" sz="3200" b="1" dirty="0">
                <a:ea typeface="ＭＳ Ｐゴシック" charset="0"/>
              </a:rPr>
              <a:t>New RFP SPDs </a:t>
            </a:r>
            <a:br>
              <a:rPr lang="en-US" sz="3200" b="1" dirty="0">
                <a:ea typeface="ＭＳ Ｐゴシック" charset="0"/>
              </a:rPr>
            </a:br>
            <a:r>
              <a:rPr lang="en-US" sz="3200" dirty="0">
                <a:ea typeface="ＭＳ Ｐゴシック" charset="0"/>
              </a:rPr>
              <a:t>for goods, works and non-consulting services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75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6876" y="1602644"/>
            <a:ext cx="4157856" cy="48654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6808695" y="6216073"/>
            <a:ext cx="2224471" cy="56341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NZ" sz="1300" b="0" dirty="0">
              <a:cs typeface="Times New Roman" pitchFamily="18" charset="0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6883" y="109025"/>
            <a:ext cx="8043701" cy="875885"/>
          </a:xfrm>
        </p:spPr>
        <p:txBody>
          <a:bodyPr anchor="ctr" anchorCtr="0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Any questions before we begin?</a:t>
            </a:r>
            <a:endParaRPr lang="en-NZ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7746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240145" y="6356352"/>
            <a:ext cx="646546" cy="365125"/>
          </a:xfrm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NZ" altLang="en-US" sz="1100" kern="0" dirty="0">
                <a:solidFill>
                  <a:srgbClr val="595959"/>
                </a:solidFill>
                <a:latin typeface="Arial" panose="020B0604020202020204" pitchFamily="34" charset="0"/>
              </a:rPr>
              <a:t>Slide </a:t>
            </a:r>
            <a:fld id="{C17D4279-5C75-407D-866B-2EA7252BBFA1}" type="slidenum">
              <a:rPr lang="en-NZ" altLang="en-US" sz="1100" kern="0">
                <a:solidFill>
                  <a:srgbClr val="595959"/>
                </a:solidFill>
                <a:latin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49</a:t>
            </a:fld>
            <a:endParaRPr lang="en-NZ" altLang="en-US" sz="1100" kern="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870675" y="6356352"/>
            <a:ext cx="2879291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NPF | Standard Procurement Documents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240146" y="1435351"/>
            <a:ext cx="8707912" cy="416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200" b="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RFP SPDs for GWNcS - key characteristics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non-standard procurement, or where complexity is moderate to high and cost of bidding is high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generated solutions</a:t>
            </a: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the market is able to offer customized solutions that are fit-for-purpose and deliver the desired performance/outcome 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high potential for innovative solutions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value-for-money (VfM)</a:t>
            </a: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the use of quality/cost evaluation rated criteria will lead to enhanced VfM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flexibility</a:t>
            </a: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the borrower wants the supplier to have a greater degree of flexibility and/or control over design and/or delivery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quality of design and/or execution are important priorities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357190" y="301625"/>
            <a:ext cx="8461375" cy="757238"/>
          </a:xfrm>
        </p:spPr>
        <p:txBody>
          <a:bodyPr anchor="ctr" anchorCtr="0"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200" b="1" dirty="0">
                <a:ea typeface="ＭＳ Ｐゴシック" charset="0"/>
              </a:rPr>
              <a:t>RFP SPDs </a:t>
            </a:r>
            <a:r>
              <a:rPr lang="en-US" sz="3200" dirty="0">
                <a:ea typeface="ＭＳ Ｐゴシック" charset="0"/>
              </a:rPr>
              <a:t>– key characteristics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352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7190" y="301625"/>
            <a:ext cx="8461375" cy="757238"/>
          </a:xfrm>
        </p:spPr>
        <p:txBody>
          <a:bodyPr anchor="ctr" anchorCtr="0"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200" b="1" dirty="0">
                <a:ea typeface="ＭＳ Ｐゴシック" charset="0"/>
              </a:rPr>
              <a:t>RFP SPDs </a:t>
            </a:r>
            <a:r>
              <a:rPr lang="en-US" sz="3200" dirty="0">
                <a:ea typeface="ＭＳ Ｐゴシック" charset="0"/>
              </a:rPr>
              <a:t>– key structural changes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870675" y="6356352"/>
            <a:ext cx="287929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NPF | Standard Procurement Documents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258614" y="6356352"/>
            <a:ext cx="886691" cy="365125"/>
          </a:xfrm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NZ" altLang="en-US" sz="1100" dirty="0">
                <a:solidFill>
                  <a:srgbClr val="595959"/>
                </a:solidFill>
                <a:latin typeface="Arial" panose="020B0604020202020204" pitchFamily="34" charset="0"/>
              </a:rPr>
              <a:t>Slide </a:t>
            </a:r>
            <a:fld id="{C17D4279-5C75-407D-866B-2EA7252BBFA1}" type="slidenum">
              <a:rPr lang="en-NZ" altLang="en-US" sz="1100">
                <a:solidFill>
                  <a:srgbClr val="595959"/>
                </a:solidFill>
                <a:latin typeface="Arial" panose="020B0604020202020204" pitchFamily="34" charset="0"/>
              </a:rPr>
              <a:pPr eaLnBrk="1" hangingPunct="1"/>
              <a:t>50</a:t>
            </a:fld>
            <a:endParaRPr lang="en-NZ" altLang="en-US" sz="110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88" y="1405072"/>
            <a:ext cx="8995606" cy="46027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Initial Selection document </a:t>
            </a:r>
            <a:r>
              <a:rPr lang="en-US" sz="1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 form of shortlisting)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RFP SPD documents based on existing SBDs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model RFP SPDs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terminology = “Proposer” and “Proposal”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and multi-stage approaches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envelope processes</a:t>
            </a:r>
            <a:endParaRPr lang="en-NZ" sz="20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RFP 2 Stage approach for:</a:t>
            </a:r>
          </a:p>
          <a:p>
            <a:pPr marL="628650" lvl="1" indent="-268288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SzPct val="100000"/>
              <a:buFont typeface="Wingdings" panose="05000000000000000000" pitchFamily="2" charset="2"/>
              <a:buChar char=""/>
              <a:defRPr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</a:t>
            </a:r>
            <a:r>
              <a:rPr lang="en-US" sz="14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(currently available)</a:t>
            </a:r>
          </a:p>
          <a:p>
            <a:pPr marL="628650" lvl="1" indent="-268288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SzPct val="100000"/>
              <a:buFont typeface="Wingdings" panose="05000000000000000000" pitchFamily="2" charset="2"/>
              <a:buChar char=""/>
              <a:defRPr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systems </a:t>
            </a:r>
            <a:r>
              <a:rPr lang="en-US" sz="14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(currently available)</a:t>
            </a:r>
          </a:p>
          <a:p>
            <a:pPr marL="628650" lvl="1" indent="-268288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SzPct val="100000"/>
              <a:buFont typeface="Wingdings" panose="05000000000000000000" pitchFamily="2" charset="2"/>
              <a:buChar char=""/>
              <a:defRPr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works (design + build) </a:t>
            </a:r>
            <a:r>
              <a:rPr lang="en-US" sz="14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development for)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sz="1400" b="0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sz="2000" b="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172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7188" y="301625"/>
            <a:ext cx="8786812" cy="757238"/>
          </a:xfrm>
        </p:spPr>
        <p:txBody>
          <a:bodyPr anchor="ctr" anchorCtr="0"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200" dirty="0">
                <a:ea typeface="ＭＳ Ｐゴシック" charset="0"/>
              </a:rPr>
              <a:t>Three model RFP SPDs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240145" y="6356352"/>
            <a:ext cx="646546" cy="365125"/>
          </a:xfrm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NZ" altLang="en-US" sz="1100" kern="0" dirty="0">
                <a:solidFill>
                  <a:srgbClr val="595959"/>
                </a:solidFill>
                <a:latin typeface="Arial" panose="020B0604020202020204" pitchFamily="34" charset="0"/>
              </a:rPr>
              <a:t>Slide </a:t>
            </a:r>
            <a:fld id="{C17D4279-5C75-407D-866B-2EA7252BBFA1}" type="slidenum">
              <a:rPr lang="en-NZ" altLang="en-US" sz="1100" kern="0">
                <a:solidFill>
                  <a:srgbClr val="595959"/>
                </a:solidFill>
                <a:latin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51</a:t>
            </a:fld>
            <a:endParaRPr lang="en-NZ" altLang="en-US" sz="1100" kern="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870675" y="6356352"/>
            <a:ext cx="2879291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NPF | Standard Procurement Documents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57190" y="1393426"/>
            <a:ext cx="8152328" cy="1100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200" b="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RFP SPDs for GWNcS</a:t>
            </a:r>
          </a:p>
          <a:p>
            <a:pPr marL="0" lvl="1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defRPr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has been developed for different scenarios - from complex to very complex procurement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7190" y="2588781"/>
            <a:ext cx="8306521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200" b="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Universal RFP SPDs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Historically the Bank has developed SBDs and SPDs based on: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procurement categories e.g.: textbooks, works, plant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features appropriate to the category, selection method and perceived complexity, size and risk in the procurement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Universal RFP SPD is planned to be category neutral 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Streamlined and Competitive Dialogue are planned to be universal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and scoping document in development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987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7188" y="301625"/>
            <a:ext cx="8786812" cy="757238"/>
          </a:xfrm>
        </p:spPr>
        <p:txBody>
          <a:bodyPr anchor="ctr" anchorCtr="0"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200" dirty="0">
                <a:ea typeface="ＭＳ Ｐゴシック" charset="0"/>
              </a:rPr>
              <a:t>Streamlined RFP </a:t>
            </a:r>
            <a:r>
              <a:rPr lang="en-US" sz="1800" dirty="0">
                <a:ea typeface="ＭＳ Ｐゴシック" charset="0"/>
              </a:rPr>
              <a:t>(currently in development)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240145" y="6356352"/>
            <a:ext cx="646546" cy="365125"/>
          </a:xfrm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NZ" altLang="en-US" sz="1100" kern="0" dirty="0">
                <a:solidFill>
                  <a:srgbClr val="595959"/>
                </a:solidFill>
                <a:latin typeface="Arial" panose="020B0604020202020204" pitchFamily="34" charset="0"/>
              </a:rPr>
              <a:t>Slide </a:t>
            </a:r>
            <a:fld id="{C17D4279-5C75-407D-866B-2EA7252BBFA1}" type="slidenum">
              <a:rPr lang="en-NZ" altLang="en-US" sz="1100" kern="0">
                <a:solidFill>
                  <a:srgbClr val="595959"/>
                </a:solidFill>
                <a:latin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52</a:t>
            </a:fld>
            <a:endParaRPr lang="en-NZ" altLang="en-US" sz="1100" kern="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870675" y="6356352"/>
            <a:ext cx="2879291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NPF | Standard Procurement Documents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2320" y="1930939"/>
            <a:ext cx="8704852" cy="2585323"/>
          </a:xfrm>
          <a:prstGeom prst="rect">
            <a:avLst/>
          </a:prstGeom>
          <a:noFill/>
          <a:ln w="34925">
            <a:solidFill>
              <a:srgbClr val="44546A">
                <a:lumMod val="60000"/>
                <a:lumOff val="40000"/>
              </a:srgbClr>
            </a:solidFill>
          </a:ln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800" b="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Single-stage plus Initial Selection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800" b="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Borrower is able to describe the result/outcome to be achieved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800" b="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Borrower is seeking customization of existing solution/s or a new or alternative solution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800" b="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“Discovery” or “Dialogue” phases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800" b="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BAFO or Negotiation used, if appropriate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800" b="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 probity assurance provider is mandatory if BAFO or Negotiation and closed opening are used</a:t>
            </a:r>
            <a:endParaRPr lang="en-NZ" sz="1800" b="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800" b="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Faster than RFP Two-stage and Competitive Dialogue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0145" y="4675320"/>
            <a:ext cx="8704852" cy="7386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1260475" indent="-12604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STUDY: </a:t>
            </a:r>
            <a:r>
              <a:rPr lang="en-US" sz="1400" b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b="0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Problem:</a:t>
            </a:r>
            <a:r>
              <a:rPr lang="en-US" sz="1400" b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Borrower needs a solution to transport foot and motor vehicle traffic over a river.</a:t>
            </a:r>
          </a:p>
          <a:p>
            <a:pPr marL="1260475" indent="-12604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b="0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Solution:</a:t>
            </a:r>
            <a:r>
              <a:rPr lang="en-US" sz="1400" b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Borrower has decided it wishes to build a bridge. It is looking for proposals that represent best VfM.</a:t>
            </a:r>
            <a:endParaRPr lang="en-NZ" sz="1400" b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892" y="1398142"/>
            <a:ext cx="18485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200" b="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features:</a:t>
            </a:r>
            <a:endParaRPr lang="en-NZ" sz="2200" b="0" dirty="0">
              <a:solidFill>
                <a:srgbClr val="009B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420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77207"/>
            <a:ext cx="2170104" cy="56370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7188" y="301625"/>
            <a:ext cx="8786812" cy="757238"/>
          </a:xfrm>
        </p:spPr>
        <p:txBody>
          <a:bodyPr anchor="ctr" anchorCtr="0"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200" dirty="0">
                <a:ea typeface="ＭＳ Ｐゴシック" charset="0"/>
              </a:rPr>
              <a:t>Two-stage RFP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240145" y="6356352"/>
            <a:ext cx="646546" cy="365125"/>
          </a:xfrm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NZ" altLang="en-US" sz="1100" kern="0" dirty="0">
                <a:solidFill>
                  <a:srgbClr val="595959"/>
                </a:solidFill>
                <a:latin typeface="Arial" panose="020B0604020202020204" pitchFamily="34" charset="0"/>
              </a:rPr>
              <a:t>Slide </a:t>
            </a:r>
            <a:fld id="{C17D4279-5C75-407D-866B-2EA7252BBFA1}" type="slidenum">
              <a:rPr lang="en-NZ" altLang="en-US" sz="1100" kern="0">
                <a:solidFill>
                  <a:srgbClr val="595959"/>
                </a:solidFill>
                <a:latin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53</a:t>
            </a:fld>
            <a:endParaRPr lang="en-NZ" altLang="en-US" sz="1100" kern="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870675" y="6356352"/>
            <a:ext cx="2879291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NPF | Standard Procurement Documents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1919" y="1802376"/>
            <a:ext cx="8697027" cy="3416320"/>
          </a:xfrm>
          <a:prstGeom prst="rect">
            <a:avLst/>
          </a:prstGeom>
          <a:noFill/>
          <a:ln w="34925">
            <a:solidFill>
              <a:srgbClr val="44546A">
                <a:lumMod val="60000"/>
                <a:lumOff val="40000"/>
              </a:srgb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Font typeface="Wingdings" panose="05000000000000000000" pitchFamily="2" charset="2"/>
              <a:buChar char="v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Two-stage plus Initial Selection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 probity assurance provider is strongly advised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Borrower can describe the desired result/outcome, but can’t fully describe the solution or wants market to propose options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Borrower is seeking innovation in design of technical solution and/or delivery or implementation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Borrower wishes to explore proposed solutions with each Initially Selected applicant. Allows a “Discovery” phase for 1-on-1 discussions with proposers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Borrower may need additional specialist expertise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BAFO or Negotiation used, if appropriate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Takes more time and resources than RFP Streamlined, but not as much as RFP Competitive Dialogue</a:t>
            </a:r>
            <a:endParaRPr lang="en-NZ" sz="1800" b="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919" y="5378619"/>
            <a:ext cx="8713766" cy="7386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NZ"/>
            </a:defPPr>
            <a:lvl1pPr marL="1076325" indent="-1076325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1312863" indent="-1312863">
              <a:defRPr/>
            </a:pPr>
            <a:r>
              <a:rPr lang="en-US" b="1" dirty="0">
                <a:solidFill>
                  <a:prstClr val="white"/>
                </a:solidFill>
              </a:rPr>
              <a:t>CASE STUDY: </a:t>
            </a:r>
            <a:r>
              <a:rPr lang="en-US" dirty="0">
                <a:solidFill>
                  <a:prstClr val="white"/>
                </a:solidFill>
              </a:rPr>
              <a:t>	</a:t>
            </a:r>
            <a:r>
              <a:rPr lang="en-US" u="sng" dirty="0">
                <a:solidFill>
                  <a:prstClr val="white"/>
                </a:solidFill>
              </a:rPr>
              <a:t>Problem</a:t>
            </a:r>
            <a:r>
              <a:rPr lang="en-US" dirty="0">
                <a:solidFill>
                  <a:prstClr val="white"/>
                </a:solidFill>
              </a:rPr>
              <a:t>: Borrower needs a solution to transport foot and motor vehicle traffic over a river.</a:t>
            </a:r>
          </a:p>
          <a:p>
            <a:pPr marL="1312863" indent="-1312863">
              <a:defRPr/>
            </a:pPr>
            <a:r>
              <a:rPr lang="en-US" dirty="0">
                <a:solidFill>
                  <a:prstClr val="white"/>
                </a:solidFill>
              </a:rPr>
              <a:t>	</a:t>
            </a:r>
            <a:r>
              <a:rPr lang="en-US" u="sng" dirty="0">
                <a:solidFill>
                  <a:prstClr val="white"/>
                </a:solidFill>
              </a:rPr>
              <a:t>Solution</a:t>
            </a:r>
            <a:r>
              <a:rPr lang="en-US" dirty="0">
                <a:solidFill>
                  <a:prstClr val="white"/>
                </a:solidFill>
              </a:rPr>
              <a:t>: Borrower has decided it wishes to build a bridge. It is looking for proposals that represent best VfM and optimize proposed solutions.</a:t>
            </a:r>
            <a:endParaRPr lang="en-NZ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9664" y="1267510"/>
            <a:ext cx="18485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200" b="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features:</a:t>
            </a:r>
            <a:endParaRPr lang="en-NZ" sz="2200" b="0" dirty="0">
              <a:solidFill>
                <a:srgbClr val="009B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413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30552"/>
            <a:ext cx="2170104" cy="56370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7188" y="301625"/>
            <a:ext cx="8786812" cy="757238"/>
          </a:xfrm>
        </p:spPr>
        <p:txBody>
          <a:bodyPr anchor="ctr" anchorCtr="0"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200" dirty="0">
                <a:ea typeface="ＭＳ Ｐゴシック" charset="0"/>
              </a:rPr>
              <a:t>Competitive Dialogue RFP </a:t>
            </a:r>
            <a:r>
              <a:rPr lang="en-US" sz="2000" dirty="0">
                <a:ea typeface="ＭＳ Ｐゴシック" charset="0"/>
              </a:rPr>
              <a:t>(currently in development)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240145" y="6356352"/>
            <a:ext cx="646546" cy="365125"/>
          </a:xfrm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NZ" altLang="en-US" sz="1100" kern="0" dirty="0">
                <a:solidFill>
                  <a:srgbClr val="595959"/>
                </a:solidFill>
                <a:latin typeface="Arial" panose="020B0604020202020204" pitchFamily="34" charset="0"/>
              </a:rPr>
              <a:t>Slide </a:t>
            </a:r>
            <a:fld id="{C17D4279-5C75-407D-866B-2EA7252BBFA1}" type="slidenum">
              <a:rPr lang="en-NZ" altLang="en-US" sz="1100" kern="0">
                <a:solidFill>
                  <a:srgbClr val="595959"/>
                </a:solidFill>
                <a:latin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54</a:t>
            </a:fld>
            <a:endParaRPr lang="en-NZ" altLang="en-US" sz="1100" kern="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870675" y="6356352"/>
            <a:ext cx="2879291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NPF | Standard Procurement Documents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199664" y="1267510"/>
            <a:ext cx="18485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200" b="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features:</a:t>
            </a:r>
            <a:endParaRPr lang="en-NZ" sz="2200" b="0" dirty="0">
              <a:solidFill>
                <a:srgbClr val="009B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145" y="1708194"/>
            <a:ext cx="8805884" cy="3693319"/>
          </a:xfrm>
          <a:prstGeom prst="rect">
            <a:avLst/>
          </a:prstGeom>
          <a:noFill/>
          <a:ln w="34925">
            <a:solidFill>
              <a:srgbClr val="44546A">
                <a:lumMod val="60000"/>
                <a:lumOff val="40000"/>
              </a:srgb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Font typeface="Wingdings" panose="05000000000000000000" pitchFamily="2" charset="2"/>
              <a:buChar char="v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Multi-stage plus Initial Selection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 probity assurance provider is mandatory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Borrower is able to describe the problem to be solved, and/or the result/outcome to be achieved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 are not available in the market place, 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 to determine the best financial/commercial terms and/or legal/contractual framework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 “Dialogue” phase for 1-on-1 discussions with proposers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Borrower needs high level of procurement capacity - may need additional specialist expertise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BAFO or Negotiation used, if appropriate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Takes the longest of all RFPs and involves borrowers and proposers investing considerable resources and expense</a:t>
            </a:r>
            <a:endParaRPr lang="en-NZ" sz="1800" b="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146" y="5510484"/>
            <a:ext cx="8805884" cy="7386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NZ"/>
            </a:defPPr>
            <a:lvl1pPr marL="1076325" indent="-1076325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1260475" indent="-1260475">
              <a:defRPr/>
            </a:pPr>
            <a:r>
              <a:rPr lang="en-US" b="1" dirty="0">
                <a:solidFill>
                  <a:prstClr val="white"/>
                </a:solidFill>
              </a:rPr>
              <a:t>CASE STUDY: </a:t>
            </a:r>
            <a:r>
              <a:rPr lang="en-US" dirty="0">
                <a:solidFill>
                  <a:prstClr val="white"/>
                </a:solidFill>
              </a:rPr>
              <a:t>	</a:t>
            </a:r>
            <a:r>
              <a:rPr lang="en-US" u="sng" dirty="0">
                <a:solidFill>
                  <a:prstClr val="white"/>
                </a:solidFill>
              </a:rPr>
              <a:t>Problem</a:t>
            </a:r>
            <a:r>
              <a:rPr lang="en-US" dirty="0">
                <a:solidFill>
                  <a:prstClr val="white"/>
                </a:solidFill>
              </a:rPr>
              <a:t>: Borrower needs a solution to transport foot and motor vehicle traffic over a river.</a:t>
            </a:r>
          </a:p>
          <a:p>
            <a:pPr marL="1260475" indent="-1260475">
              <a:defRPr/>
            </a:pPr>
            <a:r>
              <a:rPr lang="en-US" dirty="0">
                <a:solidFill>
                  <a:prstClr val="white"/>
                </a:solidFill>
              </a:rPr>
              <a:t>	</a:t>
            </a:r>
            <a:r>
              <a:rPr lang="en-US" u="sng" dirty="0">
                <a:solidFill>
                  <a:prstClr val="white"/>
                </a:solidFill>
              </a:rPr>
              <a:t>Solution</a:t>
            </a:r>
            <a:r>
              <a:rPr lang="en-US" dirty="0">
                <a:solidFill>
                  <a:prstClr val="white"/>
                </a:solidFill>
              </a:rPr>
              <a:t>: Borrower does not know if the best solution is a ferry service, bridge, tunnel, or some other innovative novel or unique solution.</a:t>
            </a:r>
            <a:endParaRPr lang="en-N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7098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7188" y="301625"/>
            <a:ext cx="8786812" cy="757238"/>
          </a:xfrm>
        </p:spPr>
        <p:txBody>
          <a:bodyPr anchor="ctr" anchorCtr="0"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200" dirty="0">
                <a:ea typeface="ＭＳ Ｐゴシック" charset="0"/>
              </a:rPr>
              <a:t>When to use which RFP SPD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240145" y="6356352"/>
            <a:ext cx="646546" cy="365125"/>
          </a:xfrm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NZ" altLang="en-US" sz="1100" kern="0" dirty="0">
                <a:solidFill>
                  <a:srgbClr val="595959"/>
                </a:solidFill>
                <a:latin typeface="Arial" panose="020B0604020202020204" pitchFamily="34" charset="0"/>
              </a:rPr>
              <a:t>Slide </a:t>
            </a:r>
            <a:fld id="{C17D4279-5C75-407D-866B-2EA7252BBFA1}" type="slidenum">
              <a:rPr lang="en-NZ" altLang="en-US" sz="1100" kern="0">
                <a:solidFill>
                  <a:srgbClr val="595959"/>
                </a:solidFill>
                <a:latin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55</a:t>
            </a:fld>
            <a:endParaRPr lang="en-NZ" altLang="en-US" sz="1100" kern="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870675" y="6356352"/>
            <a:ext cx="2879291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NPF | Standard Procurement Documents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516294" y="1624786"/>
            <a:ext cx="4398452" cy="4053038"/>
          </a:xfrm>
          <a:prstGeom prst="rect">
            <a:avLst/>
          </a:prstGeom>
          <a:solidFill>
            <a:srgbClr val="4251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NZ" sz="1800" b="0" kern="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219634" y="1582285"/>
            <a:ext cx="3891708" cy="1498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2200" b="0" dirty="0">
                <a:solidFill>
                  <a:srgbClr val="009BC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Fit-for-purpose by design</a:t>
            </a:r>
          </a:p>
          <a:p>
            <a:pPr marL="0" indent="0" fontAlgn="auto">
              <a:lnSpc>
                <a:spcPct val="100000"/>
              </a:lnSpc>
              <a:spcAft>
                <a:spcPts val="1200"/>
              </a:spcAft>
              <a:buNone/>
              <a:defRPr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the best fit-for-purpose procurement process means choosing the most appropriate Selection Method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1800" b="0" dirty="0">
              <a:solidFill>
                <a:srgbClr val="44546A">
                  <a:lumMod val="75000"/>
                </a:srgbClr>
              </a:solidFill>
              <a:latin typeface="Calibri Light" panose="020F030202020403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85264" y="3565060"/>
            <a:ext cx="3728109" cy="1815882"/>
          </a:xfrm>
          <a:prstGeom prst="rect">
            <a:avLst/>
          </a:prstGeom>
          <a:ln w="22225">
            <a:solidFill>
              <a:srgbClr val="E7E6E6">
                <a:lumMod val="50000"/>
              </a:srgb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009BCC"/>
                </a:solidFill>
                <a:latin typeface="Calibri" panose="020F0502020204030204"/>
              </a:rPr>
              <a:t>IN THE GRAPH: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Calibri" panose="020F0502020204030204"/>
              </a:rPr>
              <a:t>y axis </a:t>
            </a:r>
            <a:r>
              <a:rPr lang="en-US" sz="1400" b="0" kern="0" dirty="0">
                <a:solidFill>
                  <a:sysClr val="windowText" lastClr="000000"/>
                </a:solidFill>
                <a:latin typeface="Calibri" panose="020F0502020204030204"/>
              </a:rPr>
              <a:t>= levels of complexity and risk in the procurement and time to undertake the procurement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Calibri" panose="020F0502020204030204"/>
              </a:rPr>
              <a:t>x axis </a:t>
            </a:r>
            <a:r>
              <a:rPr lang="en-US" sz="1400" b="0" kern="0" dirty="0">
                <a:solidFill>
                  <a:sysClr val="windowText" lastClr="000000"/>
                </a:solidFill>
                <a:latin typeface="Calibri" panose="020F0502020204030204"/>
              </a:rPr>
              <a:t>= how easy/difficult is it to define: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kern="0" dirty="0">
                <a:solidFill>
                  <a:sysClr val="windowText" lastClr="000000"/>
                </a:solidFill>
                <a:latin typeface="Calibri" panose="020F0502020204030204"/>
              </a:rPr>
              <a:t>1. the outcome to be delivered, and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kern="0" dirty="0">
                <a:solidFill>
                  <a:sysClr val="windowText" lastClr="000000"/>
                </a:solidFill>
                <a:latin typeface="Calibri" panose="020F0502020204030204"/>
              </a:rPr>
              <a:t>2. how the contract, ffinancing + commercial deal will be structured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6931" y="5695337"/>
            <a:ext cx="730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rgbClr val="70AD47"/>
                </a:solidFill>
                <a:latin typeface="Calibri" panose="020F0502020204030204"/>
              </a:rPr>
              <a:t>EASY</a:t>
            </a:r>
            <a:endParaRPr lang="en-US" sz="1800" b="0" kern="0" dirty="0">
              <a:solidFill>
                <a:srgbClr val="70AD47"/>
              </a:solidFill>
              <a:latin typeface="Calibri" panose="020F050202020403020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97932" y="5515980"/>
            <a:ext cx="1241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rgbClr val="C00000"/>
                </a:solidFill>
                <a:latin typeface="Calibri" panose="020F0502020204030204"/>
              </a:rPr>
              <a:t>DIFFICULT</a:t>
            </a:r>
            <a:endParaRPr lang="en-US" sz="1800" b="0" kern="0" dirty="0">
              <a:solidFill>
                <a:srgbClr val="C00000"/>
              </a:solidFill>
              <a:latin typeface="Calibri" panose="020F0502020204030204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-1854624" y="3157188"/>
            <a:ext cx="43637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COMPLEXITY AND RISK</a:t>
            </a:r>
            <a:endParaRPr lang="en-US" sz="1400" b="0" kern="0" dirty="0">
              <a:solidFill>
                <a:srgbClr val="44546A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1390" y="5291978"/>
            <a:ext cx="730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rgbClr val="70AD47"/>
                </a:solidFill>
                <a:latin typeface="Calibri" panose="020F0502020204030204"/>
              </a:rPr>
              <a:t>LOW</a:t>
            </a:r>
            <a:endParaRPr lang="en-US" sz="1800" b="0" kern="0" dirty="0">
              <a:solidFill>
                <a:srgbClr val="70AD47"/>
              </a:solidFill>
              <a:latin typeface="Calibri" panose="020F050202020403020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2894" y="1274508"/>
            <a:ext cx="730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rgbClr val="C00000"/>
                </a:solidFill>
                <a:latin typeface="Calibri" panose="020F0502020204030204"/>
              </a:rPr>
              <a:t>HIGH</a:t>
            </a:r>
            <a:endParaRPr lang="en-US" sz="1800" b="0" kern="0" dirty="0">
              <a:solidFill>
                <a:srgbClr val="C00000"/>
              </a:solidFill>
              <a:latin typeface="Calibri" panose="020F050202020403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2218" y="4752109"/>
            <a:ext cx="1501461" cy="64633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algn="ctr" defTabSz="1219170">
              <a:defRPr sz="2399" kern="0">
                <a:solidFill>
                  <a:prstClr val="white"/>
                </a:solidFill>
                <a:latin typeface="Calibri" panose="020F0502020204030204"/>
              </a:defRPr>
            </a:lvl1pPr>
          </a:lstStyle>
          <a:p>
            <a:pPr defTabSz="121898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00"/>
                </a:solidFill>
              </a:rPr>
              <a:t>RFB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24383" y="3798357"/>
            <a:ext cx="1501461" cy="64633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algn="ctr" defTabSz="1219170">
              <a:defRPr sz="2399" kern="0">
                <a:solidFill>
                  <a:prstClr val="white"/>
                </a:solidFill>
                <a:latin typeface="Calibri" panose="020F0502020204030204"/>
              </a:defRPr>
            </a:lvl1pPr>
          </a:lstStyle>
          <a:p>
            <a:pPr defTabSz="121898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00"/>
                </a:solidFill>
              </a:rPr>
              <a:t>RFP</a:t>
            </a:r>
          </a:p>
          <a:p>
            <a:pPr defTabSz="121898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00"/>
                </a:solidFill>
              </a:rPr>
              <a:t>Streamlined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60740" y="5663608"/>
            <a:ext cx="36751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EASE IN DEFINING OUTCOME/S + COMMERCIAL DEAL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489824" y="1509772"/>
            <a:ext cx="21418" cy="4203076"/>
          </a:xfrm>
          <a:prstGeom prst="straightConnector1">
            <a:avLst/>
          </a:prstGeom>
          <a:noFill/>
          <a:ln w="4445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>
          <a:xfrm flipV="1">
            <a:off x="503858" y="5669869"/>
            <a:ext cx="4540698" cy="25471"/>
          </a:xfrm>
          <a:prstGeom prst="straightConnector1">
            <a:avLst/>
          </a:prstGeom>
          <a:noFill/>
          <a:ln w="4445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2369919" y="2888910"/>
            <a:ext cx="1501461" cy="64633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algn="ctr" defTabSz="1219170">
              <a:defRPr sz="2399" kern="0">
                <a:solidFill>
                  <a:prstClr val="white"/>
                </a:solidFill>
                <a:latin typeface="Calibri" panose="020F0502020204030204"/>
              </a:defRPr>
            </a:lvl1pPr>
          </a:lstStyle>
          <a:p>
            <a:pPr defTabSz="121898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00"/>
                </a:solidFill>
              </a:rPr>
              <a:t>RFP</a:t>
            </a:r>
          </a:p>
          <a:p>
            <a:pPr defTabSz="121898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00"/>
                </a:solidFill>
              </a:rPr>
              <a:t>Two-stage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96471" y="1995185"/>
            <a:ext cx="1501461" cy="64633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algn="ctr" defTabSz="1219170">
              <a:defRPr sz="2399" kern="0">
                <a:solidFill>
                  <a:prstClr val="white"/>
                </a:solidFill>
                <a:latin typeface="Calibri" panose="020F0502020204030204"/>
              </a:defRPr>
            </a:lvl1pPr>
          </a:lstStyle>
          <a:p>
            <a:pPr defTabSz="121898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00"/>
                </a:solidFill>
              </a:rPr>
              <a:t>RFP</a:t>
            </a:r>
          </a:p>
          <a:p>
            <a:pPr defTabSz="121898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00"/>
                </a:solidFill>
              </a:rPr>
              <a:t>Competitive Dialogue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87695" y="1709199"/>
            <a:ext cx="1705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1800" b="0" kern="0" dirty="0">
                <a:solidFill>
                  <a:srgbClr val="44546A">
                    <a:lumMod val="20000"/>
                    <a:lumOff val="80000"/>
                  </a:srgbClr>
                </a:solidFill>
                <a:latin typeface="Calibri" panose="020F0502020204030204"/>
              </a:rPr>
              <a:t>RFPs for GWNcS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638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7190" y="301625"/>
            <a:ext cx="8461375" cy="757238"/>
          </a:xfrm>
        </p:spPr>
        <p:txBody>
          <a:bodyPr anchor="ctr" anchorCtr="0"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200" b="1" dirty="0">
                <a:ea typeface="ＭＳ Ｐゴシック" charset="0"/>
              </a:rPr>
              <a:t>RFP SPDs </a:t>
            </a:r>
            <a:r>
              <a:rPr lang="en-US" sz="3200" dirty="0">
                <a:ea typeface="ＭＳ Ｐゴシック" charset="0"/>
              </a:rPr>
              <a:t>– key content changes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870675" y="6356352"/>
            <a:ext cx="287929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NPF | Standard Procurement Documents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258614" y="6356352"/>
            <a:ext cx="886691" cy="365125"/>
          </a:xfrm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NZ" altLang="en-US" sz="1100" dirty="0">
                <a:solidFill>
                  <a:srgbClr val="595959"/>
                </a:solidFill>
                <a:latin typeface="Arial" panose="020B0604020202020204" pitchFamily="34" charset="0"/>
              </a:rPr>
              <a:t>Slide </a:t>
            </a:r>
            <a:fld id="{C17D4279-5C75-407D-866B-2EA7252BBFA1}" type="slidenum">
              <a:rPr lang="en-NZ" altLang="en-US" sz="1100">
                <a:solidFill>
                  <a:srgbClr val="595959"/>
                </a:solidFill>
                <a:latin typeface="Arial" panose="020B0604020202020204" pitchFamily="34" charset="0"/>
              </a:rPr>
              <a:pPr eaLnBrk="1" hangingPunct="1"/>
              <a:t>56</a:t>
            </a:fld>
            <a:endParaRPr lang="en-NZ" altLang="en-US" sz="110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8612" y="1388670"/>
            <a:ext cx="8995606" cy="32085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1" defTabSz="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200" b="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slides will cover:</a:t>
            </a:r>
            <a:endParaRPr lang="en-NZ" sz="2200" b="0" dirty="0">
              <a:solidFill>
                <a:srgbClr val="009B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Selection process and rated criteria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based specifications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BAFO or Negotiation option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Two-envelope process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Closed opening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VfM – combination of life cycle costing and rated criteria</a:t>
            </a:r>
            <a:endParaRPr lang="en-NZ" sz="20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test - Most Advantageous Proposal (MAP)</a:t>
            </a:r>
            <a:r>
              <a:rPr lang="en-NZ" sz="14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7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7188" y="301625"/>
            <a:ext cx="8786812" cy="757238"/>
          </a:xfrm>
        </p:spPr>
        <p:txBody>
          <a:bodyPr anchor="ctr" anchorCtr="0"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200" dirty="0">
                <a:ea typeface="ＭＳ Ｐゴシック" charset="0"/>
              </a:rPr>
              <a:t>New RFP + Initial Selection process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240145" y="6356352"/>
            <a:ext cx="646546" cy="365125"/>
          </a:xfrm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NZ" altLang="en-US" sz="1100" kern="0" dirty="0">
                <a:solidFill>
                  <a:srgbClr val="595959"/>
                </a:solidFill>
                <a:latin typeface="Arial" panose="020B0604020202020204" pitchFamily="34" charset="0"/>
              </a:rPr>
              <a:t>Slide </a:t>
            </a:r>
            <a:fld id="{C17D4279-5C75-407D-866B-2EA7252BBFA1}" type="slidenum">
              <a:rPr lang="en-NZ" altLang="en-US" sz="1100" kern="0">
                <a:solidFill>
                  <a:srgbClr val="595959"/>
                </a:solidFill>
                <a:latin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57</a:t>
            </a:fld>
            <a:endParaRPr lang="en-NZ" altLang="en-US" sz="1100" kern="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870675" y="6356352"/>
            <a:ext cx="2879291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NPF | Standard Procurement Documents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240147" y="1435351"/>
            <a:ext cx="8488219" cy="4575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200" b="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Request for Proposals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Introduced for goods, works and non-consulting services </a:t>
            </a:r>
            <a:r>
              <a:rPr lang="en-NZ" sz="14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(GWNcS)</a:t>
            </a:r>
            <a:endParaRPr lang="en-US" sz="14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features:</a:t>
            </a:r>
          </a:p>
          <a:p>
            <a:pPr marL="628650" indent="-268288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introduces Initial Selection (short listing)</a:t>
            </a:r>
          </a:p>
          <a:p>
            <a:pPr marL="628650" indent="-268288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optimizes use of rated evaluation criteria</a:t>
            </a:r>
          </a:p>
          <a:p>
            <a:pPr marL="628650" indent="-268288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promotes functional/performance based specifications </a:t>
            </a:r>
          </a:p>
          <a:p>
            <a:pPr marL="628650" indent="-268288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encourages innovation and new solutions</a:t>
            </a:r>
          </a:p>
          <a:p>
            <a:pPr marL="0" lvl="1" defTabSz="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200" b="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Selection</a:t>
            </a:r>
          </a:p>
          <a:p>
            <a:pPr marL="2667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defRPr/>
            </a:pPr>
            <a:r>
              <a:rPr lang="en-NZ" sz="2000" b="0" i="1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“The shortlisting process used prior to inviting Request for Proposals in the procurement of Goods, Works or Non-consulting Services.”</a:t>
            </a:r>
            <a:endParaRPr lang="en-US" sz="2000" b="0" i="1" dirty="0">
              <a:solidFill>
                <a:prstClr val="black"/>
              </a:solidFill>
              <a:latin typeface="Arial"/>
              <a:cs typeface="Arial" panose="020B0604020202020204" pitchFamily="34" charset="0"/>
            </a:endParaRPr>
          </a:p>
          <a:p>
            <a:pPr defTabSz="457200" fontAlgn="auto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defRPr/>
            </a:pPr>
            <a:endParaRPr lang="en-US" sz="2400" dirty="0">
              <a:solidFill>
                <a:srgbClr val="009B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921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7188" y="301625"/>
            <a:ext cx="8786812" cy="757238"/>
          </a:xfrm>
        </p:spPr>
        <p:txBody>
          <a:bodyPr anchor="ctr" anchorCtr="0"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200" dirty="0">
                <a:ea typeface="ＭＳ Ｐゴシック" charset="0"/>
              </a:rPr>
              <a:t>RFP Selection Method for GWNcS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240145" y="6356352"/>
            <a:ext cx="646546" cy="365125"/>
          </a:xfrm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NZ" altLang="en-US" sz="1100" kern="0" dirty="0">
                <a:solidFill>
                  <a:srgbClr val="595959"/>
                </a:solidFill>
                <a:latin typeface="Arial" panose="020B0604020202020204" pitchFamily="34" charset="0"/>
              </a:rPr>
              <a:t>Slide </a:t>
            </a:r>
            <a:fld id="{C17D4279-5C75-407D-866B-2EA7252BBFA1}" type="slidenum">
              <a:rPr lang="en-NZ" altLang="en-US" sz="1100" kern="0">
                <a:solidFill>
                  <a:srgbClr val="595959"/>
                </a:solidFill>
                <a:latin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58</a:t>
            </a:fld>
            <a:endParaRPr lang="en-NZ" altLang="en-US" sz="1100" kern="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870675" y="6356352"/>
            <a:ext cx="2879291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NPF | Standard Procurement Documents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251" y="1505466"/>
            <a:ext cx="8679079" cy="44042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1" defTabSz="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200" b="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RFP – why?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Offers greater flexibility in designing fit-for-purpose procurement process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Evaluates quality of proposals, in conjunction with cost</a:t>
            </a:r>
          </a:p>
          <a:p>
            <a:pPr marL="0" lvl="1" defTabSz="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200" b="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 to use RFP Selection Method based on: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and complexity of the procurement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PPSD and Procurement Plan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Sufficient time to undertake a longer RFP procurement process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borrower’s capacity to: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functional based specifications + monitor their implementation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and apply rated criteria and methodology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28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80" y="2019613"/>
            <a:ext cx="8274468" cy="1822161"/>
          </a:xfrm>
        </p:spPr>
        <p:txBody>
          <a:bodyPr/>
          <a:lstStyle/>
          <a:p>
            <a:r>
              <a:rPr lang="en-US" dirty="0"/>
              <a:t>Introduction and overview</a:t>
            </a:r>
            <a:br>
              <a:rPr lang="en-US" dirty="0"/>
            </a:br>
            <a:r>
              <a:rPr lang="en-US" cap="none" dirty="0">
                <a:solidFill>
                  <a:srgbClr val="09C4FF"/>
                </a:solidFill>
              </a:rPr>
              <a:t>The new Procurement Framework</a:t>
            </a:r>
            <a:endParaRPr lang="en-NZ" dirty="0">
              <a:solidFill>
                <a:srgbClr val="09C4FF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4111769"/>
            <a:ext cx="9144000" cy="2746233"/>
          </a:xfrm>
          <a:prstGeom prst="rect">
            <a:avLst/>
          </a:prstGeom>
          <a:noFill/>
          <a:ln w="412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  <a:defRPr/>
            </a:pPr>
            <a:endParaRPr lang="en-NZ" sz="1300" b="0" dirty="0">
              <a:solidFill>
                <a:srgbClr val="002345"/>
              </a:solidFill>
              <a:cs typeface="Times New Roman" pitchFamily="18" charset="0"/>
            </a:endParaRPr>
          </a:p>
        </p:txBody>
      </p:sp>
      <p:sp>
        <p:nvSpPr>
          <p:cNvPr id="10" name="Rectangle: Diagonal Corners Rounded 9"/>
          <p:cNvSpPr/>
          <p:nvPr/>
        </p:nvSpPr>
        <p:spPr bwMode="auto">
          <a:xfrm>
            <a:off x="5791199" y="321412"/>
            <a:ext cx="3140364" cy="752988"/>
          </a:xfrm>
          <a:prstGeom prst="round2Diag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  <a:defRPr/>
            </a:pPr>
            <a:endParaRPr lang="en-NZ" sz="1300" b="0" dirty="0">
              <a:solidFill>
                <a:srgbClr val="002345"/>
              </a:solidFill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4066048"/>
            <a:ext cx="9144000" cy="457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  <a:defRPr/>
            </a:pPr>
            <a:endParaRPr lang="en-NZ" sz="1300" b="0" dirty="0">
              <a:solidFill>
                <a:srgbClr val="002345"/>
              </a:solidFill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0" y="3973287"/>
            <a:ext cx="9133114" cy="2873826"/>
          </a:xfrm>
          <a:prstGeom prst="rect">
            <a:avLst/>
          </a:prstGeom>
          <a:noFill/>
          <a:ln w="3175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  <a:defRPr/>
            </a:pPr>
            <a:endParaRPr lang="en-NZ" sz="1300" b="0" dirty="0">
              <a:solidFill>
                <a:srgbClr val="002345"/>
              </a:solidFill>
              <a:cs typeface="Times New Roman" pitchFamily="18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86" y="3973289"/>
            <a:ext cx="9144000" cy="2873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607" y="349353"/>
            <a:ext cx="2724540" cy="70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339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7188" y="301625"/>
            <a:ext cx="8786812" cy="757238"/>
          </a:xfrm>
        </p:spPr>
        <p:txBody>
          <a:bodyPr anchor="ctr" anchorCtr="0"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200" dirty="0">
                <a:ea typeface="ＭＳ Ｐゴシック" charset="0"/>
              </a:rPr>
              <a:t>Initial Selection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240145" y="6356352"/>
            <a:ext cx="646546" cy="365125"/>
          </a:xfrm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NZ" altLang="en-US" sz="1100" kern="0" dirty="0">
                <a:solidFill>
                  <a:srgbClr val="595959"/>
                </a:solidFill>
                <a:latin typeface="Arial" panose="020B0604020202020204" pitchFamily="34" charset="0"/>
              </a:rPr>
              <a:t>Slide </a:t>
            </a:r>
            <a:fld id="{C17D4279-5C75-407D-866B-2EA7252BBFA1}" type="slidenum">
              <a:rPr lang="en-NZ" altLang="en-US" sz="1100" kern="0">
                <a:solidFill>
                  <a:srgbClr val="595959"/>
                </a:solidFill>
                <a:latin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59</a:t>
            </a:fld>
            <a:endParaRPr lang="en-NZ" altLang="en-US" sz="1100" kern="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870675" y="6356352"/>
            <a:ext cx="2879291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NPF | Standard Procurement Documents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0145" y="1343882"/>
            <a:ext cx="8636000" cy="47274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 fontAlgn="auto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RFP SPDs have been designed to work in conjunction with Initial Selection</a:t>
            </a:r>
            <a:endParaRPr lang="en-NZ" sz="20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Regulations: “</a:t>
            </a:r>
            <a:r>
              <a:rPr lang="en-US" sz="2000" b="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Selection shall normally be used with RFP method for GWNcS</a:t>
            </a: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NZ" sz="2000" b="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normally</a:t>
            </a: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means there must be a good business reason not to use Initial Selection</a:t>
            </a:r>
          </a:p>
          <a:p>
            <a:pPr marL="0" lvl="1" defTabSz="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200" b="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Rationale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Selection enables borrower to invite only the highest ranked applicants to submit proposals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Fairer to the market as only applicants that have the best chance of succeeding are put to the time and cost of submitting full proposals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Improves quality of proposals and participation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Makes the RFP process more manageable for the borrower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077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7188" y="301625"/>
            <a:ext cx="8786812" cy="757238"/>
          </a:xfrm>
        </p:spPr>
        <p:txBody>
          <a:bodyPr anchor="ctr" anchorCtr="0"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200" dirty="0">
                <a:ea typeface="ＭＳ Ｐゴシック" charset="0"/>
              </a:rPr>
              <a:t>Initial Selection and Prequalification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240145" y="6356352"/>
            <a:ext cx="646546" cy="365125"/>
          </a:xfrm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NZ" altLang="en-US" sz="1100" kern="0" dirty="0">
                <a:solidFill>
                  <a:srgbClr val="595959"/>
                </a:solidFill>
                <a:latin typeface="Arial" panose="020B0604020202020204" pitchFamily="34" charset="0"/>
              </a:rPr>
              <a:t>Slide </a:t>
            </a:r>
            <a:fld id="{C17D4279-5C75-407D-866B-2EA7252BBFA1}" type="slidenum">
              <a:rPr lang="en-NZ" altLang="en-US" sz="1100" kern="0">
                <a:solidFill>
                  <a:srgbClr val="595959"/>
                </a:solidFill>
                <a:latin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60</a:t>
            </a:fld>
            <a:endParaRPr lang="en-NZ" altLang="en-US" sz="1100" kern="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870675" y="6356352"/>
            <a:ext cx="2879291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NPF | Standard Procurement Documents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0145" y="1336837"/>
            <a:ext cx="8653484" cy="15234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1" defTabSz="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200" b="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 between Initial Selection and Prequalification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Prequalification </a:t>
            </a: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select all substantially qualified Applications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Selection </a:t>
            </a: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select only the best (highest scoring) qualified Applications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6428794" y="6211888"/>
            <a:ext cx="2533997" cy="6461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074229" y="6254237"/>
            <a:ext cx="3032449" cy="5693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7" y="6194631"/>
            <a:ext cx="2170104" cy="5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955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7188" y="301625"/>
            <a:ext cx="8786812" cy="757238"/>
          </a:xfrm>
        </p:spPr>
        <p:txBody>
          <a:bodyPr anchor="ctr" anchorCtr="0"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200" dirty="0">
                <a:ea typeface="ＭＳ Ｐゴシック" charset="0"/>
              </a:rPr>
              <a:t>Prequalification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240145" y="6356352"/>
            <a:ext cx="646546" cy="365125"/>
          </a:xfrm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NZ" altLang="en-US" sz="1100" kern="0" dirty="0">
                <a:solidFill>
                  <a:srgbClr val="595959"/>
                </a:solidFill>
                <a:latin typeface="Arial" panose="020B0604020202020204" pitchFamily="34" charset="0"/>
              </a:rPr>
              <a:t>Slide </a:t>
            </a:r>
            <a:fld id="{C17D4279-5C75-407D-866B-2EA7252BBFA1}" type="slidenum">
              <a:rPr lang="en-NZ" altLang="en-US" sz="1100" kern="0">
                <a:solidFill>
                  <a:srgbClr val="595959"/>
                </a:solidFill>
                <a:latin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61</a:t>
            </a:fld>
            <a:endParaRPr lang="en-NZ" altLang="en-US" sz="1100" kern="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870675" y="6356352"/>
            <a:ext cx="2879291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NPF | Standard Procurement Documents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24" y="1091226"/>
            <a:ext cx="7431972" cy="53579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6428794" y="6211888"/>
            <a:ext cx="2533997" cy="6461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02345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074229" y="6254237"/>
            <a:ext cx="3032449" cy="5693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02345"/>
              </a:solidFill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47869" y="1315614"/>
            <a:ext cx="2929812" cy="4478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3257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7188" y="301625"/>
            <a:ext cx="8786812" cy="757238"/>
          </a:xfrm>
        </p:spPr>
        <p:txBody>
          <a:bodyPr anchor="ctr" anchorCtr="0"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200" dirty="0">
                <a:ea typeface="ＭＳ Ｐゴシック" charset="0"/>
              </a:rPr>
              <a:t>Initial Selection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240145" y="6356352"/>
            <a:ext cx="646546" cy="365125"/>
          </a:xfrm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NZ" altLang="en-US" sz="1100" kern="0" dirty="0">
                <a:solidFill>
                  <a:srgbClr val="595959"/>
                </a:solidFill>
                <a:latin typeface="Arial" panose="020B0604020202020204" pitchFamily="34" charset="0"/>
              </a:rPr>
              <a:t>Slide </a:t>
            </a:r>
            <a:fld id="{C17D4279-5C75-407D-866B-2EA7252BBFA1}" type="slidenum">
              <a:rPr lang="en-NZ" altLang="en-US" sz="1100" kern="0">
                <a:solidFill>
                  <a:srgbClr val="595959"/>
                </a:solidFill>
                <a:latin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62</a:t>
            </a:fld>
            <a:endParaRPr lang="en-NZ" altLang="en-US" sz="1100" kern="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870675" y="6356352"/>
            <a:ext cx="2879291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NPF | Standard Procurement Documents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35" y="1079611"/>
            <a:ext cx="7431972" cy="53579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6428794" y="6211888"/>
            <a:ext cx="2533997" cy="6461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02345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074229" y="6254237"/>
            <a:ext cx="3032449" cy="5693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  <a:defRPr/>
            </a:pPr>
            <a:endParaRPr lang="en-US" sz="1300" b="0" dirty="0">
              <a:solidFill>
                <a:srgbClr val="002345"/>
              </a:solidFill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47869" y="1315614"/>
            <a:ext cx="2929812" cy="4478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1417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7188" y="301625"/>
            <a:ext cx="8786812" cy="757238"/>
          </a:xfrm>
        </p:spPr>
        <p:txBody>
          <a:bodyPr anchor="ctr" anchorCtr="0"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200" dirty="0">
                <a:ea typeface="ＭＳ Ｐゴシック" charset="0"/>
              </a:rPr>
              <a:t>Range of Applications Initially Selected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240145" y="6356352"/>
            <a:ext cx="646546" cy="365125"/>
          </a:xfrm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NZ" altLang="en-US" sz="1100" kern="0" dirty="0">
                <a:solidFill>
                  <a:srgbClr val="595959"/>
                </a:solidFill>
                <a:latin typeface="Arial" panose="020B0604020202020204" pitchFamily="34" charset="0"/>
              </a:rPr>
              <a:t>Slide </a:t>
            </a:r>
            <a:fld id="{C17D4279-5C75-407D-866B-2EA7252BBFA1}" type="slidenum">
              <a:rPr lang="en-NZ" altLang="en-US" sz="1100" kern="0">
                <a:solidFill>
                  <a:srgbClr val="595959"/>
                </a:solidFill>
                <a:latin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63</a:t>
            </a:fld>
            <a:endParaRPr lang="en-NZ" altLang="en-US" sz="1100" kern="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870675" y="6356352"/>
            <a:ext cx="2879291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NPF | Standard Procurement Documents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0147" y="1379132"/>
            <a:ext cx="8686141" cy="38410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1" defTabSz="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200" b="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the range based on factors identified in PPSD: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Diversity and maturity of market 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Complexity and/or novelty of the GWNcS being procured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of effort required by proposers and borrower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too few - need to maintain competitive tension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too many - proposers need confidence that they have an increased chance of winning: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fosters quality of proposals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encourages strong commitment to the process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many defies the purpose of Initial Selection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0147" y="5461030"/>
            <a:ext cx="8582351" cy="3139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defRPr/>
            </a:pP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  <a:r>
              <a:rPr lang="en-US" b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range should be reasonable given nature + complexity of the procurement and market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767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7188" y="301625"/>
            <a:ext cx="8786812" cy="757238"/>
          </a:xfrm>
        </p:spPr>
        <p:txBody>
          <a:bodyPr anchor="ctr" anchorCtr="0"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200" dirty="0">
                <a:ea typeface="ＭＳ Ｐゴシック" charset="0"/>
              </a:rPr>
              <a:t>Case study: Initial Selection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240145" y="6356352"/>
            <a:ext cx="646546" cy="365125"/>
          </a:xfrm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Slide </a:t>
            </a:r>
            <a:fld id="{C17D4279-5C75-407D-866B-2EA7252BBFA1}" type="slidenum">
              <a:rPr kumimoji="0" lang="en-NZ" altLang="en-US" sz="1100" b="1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NZ" altLang="en-US" sz="1100" b="1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870675" y="6356352"/>
            <a:ext cx="2879291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NPF | Standard Procurement Documents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0147" y="1310842"/>
            <a:ext cx="8686141" cy="180049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1" indent="0" algn="l" defTabSz="3429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200" b="0" i="0" u="none" strike="noStrike" kern="1200" cap="none" spc="0" normalizeH="0" baseline="0" noProof="0" dirty="0">
                <a:ln>
                  <a:noFill/>
                </a:ln>
                <a:solidFill>
                  <a:srgbClr val="009BCC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Evaluation and Initial Selection</a:t>
            </a:r>
          </a:p>
          <a:p>
            <a:pPr marL="342900" marR="0" lvl="1" indent="-342900" algn="l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14 Applications are received. Only 11 Applications are substantially qualified</a:t>
            </a:r>
          </a:p>
          <a:p>
            <a:pPr marL="342900" marR="0" lvl="1" indent="-342900" algn="l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These 11 are evaluated against the rated criteria and ranked according to their scores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0" y="6150431"/>
            <a:ext cx="9144000" cy="70757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lvl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NZ" sz="1300" b="0" i="0" u="none" strike="noStrike" kern="1200" cap="none" spc="0" normalizeH="0" baseline="0" noProof="0" dirty="0">
              <a:ln>
                <a:noFill/>
              </a:ln>
              <a:solidFill>
                <a:srgbClr val="002345"/>
              </a:solidFill>
              <a:effectLst/>
              <a:uLnTx/>
              <a:uFillTx/>
              <a:latin typeface="Trebuchet MS" panose="020B0603020202020204" pitchFamily="34" charset="0"/>
              <a:ea typeface="MS PGothic" panose="020B0600070205080204" pitchFamily="34" charset="-128"/>
              <a:cs typeface="Times New Roman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3924" y="3092867"/>
            <a:ext cx="6695809" cy="36286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096284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870675" y="6356352"/>
            <a:ext cx="2879291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NPF | Standard Procurement Documents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258614" y="6356352"/>
            <a:ext cx="886691" cy="365125"/>
          </a:xfrm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NZ" altLang="en-US" sz="1100" dirty="0">
                <a:solidFill>
                  <a:srgbClr val="595959"/>
                </a:solidFill>
                <a:latin typeface="Arial" panose="020B0604020202020204" pitchFamily="34" charset="0"/>
              </a:rPr>
              <a:t>Slide </a:t>
            </a:r>
            <a:fld id="{C17D4279-5C75-407D-866B-2EA7252BBFA1}" type="slidenum">
              <a:rPr lang="en-NZ" altLang="en-US" sz="1100">
                <a:solidFill>
                  <a:srgbClr val="595959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65</a:t>
            </a:fld>
            <a:endParaRPr lang="en-NZ" altLang="en-US" sz="110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4673" y="107837"/>
            <a:ext cx="0" cy="927100"/>
          </a:xfrm>
          <a:prstGeom prst="line">
            <a:avLst/>
          </a:prstGeom>
          <a:solidFill>
            <a:schemeClr val="tx2">
              <a:lumMod val="75000"/>
            </a:schemeClr>
          </a:solidFill>
          <a:ln w="28575">
            <a:solidFill>
              <a:srgbClr val="009B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Rectangle 8"/>
          <p:cNvSpPr/>
          <p:nvPr/>
        </p:nvSpPr>
        <p:spPr>
          <a:xfrm>
            <a:off x="2310319" y="344316"/>
            <a:ext cx="6730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NZ" sz="2800" b="0" dirty="0">
                <a:solidFill>
                  <a:srgbClr val="002345"/>
                </a:solidFill>
                <a:latin typeface="Arial"/>
                <a:ea typeface="ＭＳ Ｐゴシック" charset="0"/>
                <a:cs typeface="Andes ExtraLight"/>
              </a:rPr>
              <a:t>Rated criteria</a:t>
            </a:r>
          </a:p>
        </p:txBody>
      </p:sp>
      <p:sp>
        <p:nvSpPr>
          <p:cNvPr id="4" name="Rectangle 3"/>
          <p:cNvSpPr/>
          <p:nvPr/>
        </p:nvSpPr>
        <p:spPr>
          <a:xfrm>
            <a:off x="357189" y="1482583"/>
            <a:ext cx="8514668" cy="453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n-NZ" sz="2200" b="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of rated criteria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Rated criteria are weighted and evaluated using a scoring system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Allows objective comparison of quality between different solutions 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Rated criteria may be applied to: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the highest scoring proposed solutions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 innovative solutions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 that cannot be expressed in monetary terms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Rewards proposals that exceed minimum requirements and demonstrate best overall VfM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 to award contract is based on the optimum combination of quality + cost</a:t>
            </a:r>
          </a:p>
          <a:p>
            <a:pPr marL="0" lvl="1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defRPr/>
            </a:pPr>
            <a:endParaRPr lang="en-NZ" sz="19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5"/>
          <p:cNvSpPr txBox="1">
            <a:spLocks/>
          </p:cNvSpPr>
          <p:nvPr/>
        </p:nvSpPr>
        <p:spPr bwMode="auto">
          <a:xfrm>
            <a:off x="258613" y="271885"/>
            <a:ext cx="2000416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5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0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4700" kern="0" dirty="0">
                <a:solidFill>
                  <a:srgbClr val="002345"/>
                </a:solidFill>
                <a:latin typeface="Arial"/>
                <a:ea typeface="ＭＳ Ｐゴシック" charset="0"/>
              </a:rPr>
              <a:t>RFP GWNcS</a:t>
            </a:r>
          </a:p>
          <a:p>
            <a:pPr>
              <a:spcBef>
                <a:spcPts val="0"/>
              </a:spcBef>
              <a:defRPr/>
            </a:pPr>
            <a:r>
              <a:rPr lang="en-US" sz="4600" b="1" kern="0" dirty="0">
                <a:solidFill>
                  <a:srgbClr val="002345"/>
                </a:solidFill>
                <a:latin typeface="Arial"/>
                <a:ea typeface="ＭＳ Ｐゴシック" charset="0"/>
              </a:rPr>
              <a:t>new features</a:t>
            </a:r>
            <a:endParaRPr lang="en-US" sz="4600" kern="0" dirty="0">
              <a:solidFill>
                <a:srgbClr val="002345"/>
              </a:solidFill>
              <a:latin typeface="Arial"/>
              <a:ea typeface="ＭＳ Ｐゴシック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753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7188" y="301625"/>
            <a:ext cx="8786812" cy="757238"/>
          </a:xfrm>
        </p:spPr>
        <p:txBody>
          <a:bodyPr anchor="ctr" anchorCtr="0"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200" dirty="0">
                <a:ea typeface="ＭＳ Ｐゴシック" charset="0"/>
              </a:rPr>
              <a:t>Rated criteria (cont.)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240145" y="6356352"/>
            <a:ext cx="646546" cy="365125"/>
          </a:xfrm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NZ" altLang="en-US" sz="1100" kern="0" dirty="0">
                <a:solidFill>
                  <a:srgbClr val="595959"/>
                </a:solidFill>
                <a:latin typeface="Arial" panose="020B0604020202020204" pitchFamily="34" charset="0"/>
              </a:rPr>
              <a:t>Slide </a:t>
            </a:r>
            <a:fld id="{C17D4279-5C75-407D-866B-2EA7252BBFA1}" type="slidenum">
              <a:rPr lang="en-NZ" altLang="en-US" sz="1100" kern="0">
                <a:solidFill>
                  <a:srgbClr val="595959"/>
                </a:solidFill>
                <a:latin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66</a:t>
            </a:fld>
            <a:endParaRPr lang="en-NZ" altLang="en-US" sz="1100" kern="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870675" y="6356352"/>
            <a:ext cx="2879291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NPF | Standard Procurement Documents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" y="1537314"/>
            <a:ext cx="9143998" cy="48474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minimize subjectivity: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 should be material and relevant to the needs 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criterion should be clearly described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scoring methodology should be appropriate to the nature + complexity of procurement</a:t>
            </a: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weightings are based on relative importance</a:t>
            </a:r>
            <a:endParaRPr lang="en-NZ" sz="20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indent="-268288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the criteria, scores and scoring methodology in the Initial Selection/RFP document - </a:t>
            </a: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proposers should be fully informed</a:t>
            </a:r>
            <a:endParaRPr lang="en-NZ" sz="20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Ensure:</a:t>
            </a:r>
          </a:p>
          <a:p>
            <a:pPr marL="628650" lvl="1" indent="-268288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borrower has capacity to develop rated criteria and scoring methodology</a:t>
            </a:r>
          </a:p>
          <a:p>
            <a:pPr marL="628650" lvl="1" indent="-268288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panel understands how to apply the criteria and methodology</a:t>
            </a:r>
          </a:p>
          <a:p>
            <a:pPr marL="628650" lvl="1" indent="-268288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report details the scoring and justifies the recommendation</a:t>
            </a:r>
            <a:endParaRPr lang="en-NZ" sz="20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268288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endParaRPr lang="en-NZ" sz="20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3089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870675" y="6356352"/>
            <a:ext cx="2879291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NPF | Standard Procurement Documents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258614" y="6356352"/>
            <a:ext cx="886691" cy="365125"/>
          </a:xfrm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NZ" altLang="en-US" sz="1100" dirty="0">
                <a:solidFill>
                  <a:srgbClr val="595959"/>
                </a:solidFill>
                <a:latin typeface="Arial" panose="020B0604020202020204" pitchFamily="34" charset="0"/>
              </a:rPr>
              <a:t>Slide </a:t>
            </a:r>
            <a:fld id="{C17D4279-5C75-407D-866B-2EA7252BBFA1}" type="slidenum">
              <a:rPr lang="en-NZ" altLang="en-US" sz="1100">
                <a:solidFill>
                  <a:srgbClr val="595959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67</a:t>
            </a:fld>
            <a:endParaRPr lang="en-NZ" altLang="en-US" sz="110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4673" y="107837"/>
            <a:ext cx="0" cy="927100"/>
          </a:xfrm>
          <a:prstGeom prst="line">
            <a:avLst/>
          </a:prstGeom>
          <a:solidFill>
            <a:schemeClr val="tx2">
              <a:lumMod val="75000"/>
            </a:schemeClr>
          </a:solidFill>
          <a:ln w="28575">
            <a:solidFill>
              <a:srgbClr val="009B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Rectangle 8"/>
          <p:cNvSpPr/>
          <p:nvPr/>
        </p:nvSpPr>
        <p:spPr>
          <a:xfrm>
            <a:off x="2310319" y="344316"/>
            <a:ext cx="6730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NZ" sz="2800" b="0" dirty="0">
                <a:solidFill>
                  <a:srgbClr val="002345"/>
                </a:solidFill>
                <a:latin typeface="Arial"/>
                <a:ea typeface="ＭＳ Ｐゴシック" charset="0"/>
                <a:cs typeface="Andes ExtraLight"/>
              </a:rPr>
              <a:t>Performance based specifications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2132" y="1419041"/>
            <a:ext cx="840581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RFP Selection Method promotes performance based specifications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3852863" algn="l"/>
              </a:tabLst>
              <a:defRPr/>
            </a:pPr>
            <a:r>
              <a:rPr lang="en-NZ" sz="2000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RFP</a:t>
            </a:r>
            <a:r>
              <a:rPr lang="en-NZ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60363" lvl="1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tabLst>
                <a:tab pos="3852863" algn="l"/>
              </a:tabLst>
              <a:defRPr/>
            </a:pPr>
            <a:r>
              <a:rPr lang="en-NZ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specifications</a:t>
            </a: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	borrower describes the outcome or 	results to be achieved in terms of 	business or functional performance 	requirements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tabLst>
                <a:tab pos="3852863" algn="l"/>
              </a:tabLst>
              <a:defRPr/>
            </a:pPr>
            <a:r>
              <a:rPr lang="en-NZ" sz="2000" u="sng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RFB </a:t>
            </a:r>
          </a:p>
          <a:p>
            <a:pPr marL="360363" lvl="1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tabLst>
                <a:tab pos="3852863" algn="l"/>
              </a:tabLst>
              <a:defRPr/>
            </a:pPr>
            <a:r>
              <a:rPr lang="en-NZ" sz="200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Conformance specifications</a:t>
            </a: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borrower describes in detail the 	technical requirements of the design, 	method of production, construction 	and/or delivery or implementation</a:t>
            </a:r>
          </a:p>
        </p:txBody>
      </p:sp>
      <p:sp>
        <p:nvSpPr>
          <p:cNvPr id="10" name="Title 5"/>
          <p:cNvSpPr txBox="1">
            <a:spLocks/>
          </p:cNvSpPr>
          <p:nvPr/>
        </p:nvSpPr>
        <p:spPr bwMode="auto">
          <a:xfrm>
            <a:off x="258613" y="271885"/>
            <a:ext cx="2000416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5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0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4700" kern="0" dirty="0">
                <a:ea typeface="ＭＳ Ｐゴシック" charset="0"/>
              </a:rPr>
              <a:t>RFP GWNcS</a:t>
            </a:r>
          </a:p>
          <a:p>
            <a:pPr>
              <a:spcBef>
                <a:spcPts val="0"/>
              </a:spcBef>
              <a:defRPr/>
            </a:pPr>
            <a:r>
              <a:rPr lang="en-US" sz="4600" b="1" kern="0" dirty="0">
                <a:ea typeface="ＭＳ Ｐゴシック" charset="0"/>
              </a:rPr>
              <a:t>new features</a:t>
            </a:r>
            <a:endParaRPr lang="en-US" sz="4600" kern="0" dirty="0">
              <a:ea typeface="ＭＳ Ｐゴシック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2525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305200"/>
            <a:ext cx="2170104" cy="56370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870675" y="6356352"/>
            <a:ext cx="2879291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NPF | Standard Procurement Documents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258614" y="6356352"/>
            <a:ext cx="886691" cy="365125"/>
          </a:xfrm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NZ" altLang="en-US" sz="1100" dirty="0">
                <a:solidFill>
                  <a:srgbClr val="595959"/>
                </a:solidFill>
                <a:latin typeface="Arial" panose="020B0604020202020204" pitchFamily="34" charset="0"/>
              </a:rPr>
              <a:t>Slide </a:t>
            </a:r>
            <a:fld id="{C17D4279-5C75-407D-866B-2EA7252BBFA1}" type="slidenum">
              <a:rPr lang="en-NZ" altLang="en-US" sz="1100">
                <a:solidFill>
                  <a:srgbClr val="595959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68</a:t>
            </a:fld>
            <a:endParaRPr lang="en-NZ" altLang="en-US" sz="110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4673" y="107837"/>
            <a:ext cx="0" cy="927100"/>
          </a:xfrm>
          <a:prstGeom prst="line">
            <a:avLst/>
          </a:prstGeom>
          <a:solidFill>
            <a:schemeClr val="tx2">
              <a:lumMod val="75000"/>
            </a:schemeClr>
          </a:solidFill>
          <a:ln w="28575">
            <a:solidFill>
              <a:srgbClr val="009B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Rectangle 8"/>
          <p:cNvSpPr/>
          <p:nvPr/>
        </p:nvSpPr>
        <p:spPr>
          <a:xfrm>
            <a:off x="2310319" y="344316"/>
            <a:ext cx="6730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NZ" sz="2800" b="0" dirty="0">
                <a:solidFill>
                  <a:srgbClr val="002345"/>
                </a:solidFill>
                <a:latin typeface="Arial"/>
                <a:ea typeface="ＭＳ Ｐゴシック" charset="0"/>
                <a:cs typeface="Andes ExtraLight"/>
              </a:rPr>
              <a:t>Best and Final Offer (BAFO)</a:t>
            </a:r>
          </a:p>
        </p:txBody>
      </p:sp>
      <p:sp>
        <p:nvSpPr>
          <p:cNvPr id="4" name="Rectangle 3"/>
          <p:cNvSpPr/>
          <p:nvPr/>
        </p:nvSpPr>
        <p:spPr>
          <a:xfrm>
            <a:off x="357189" y="1482583"/>
            <a:ext cx="8514668" cy="4224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option in international competitive procurement where borrower requests BAFOs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following evaluation and before contract award, when the procurement would benefit from bidders/proposers having a final opportunity to improve their bids/proposals 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signal in the procurement document that BAFO may be used 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Borrower’s discretion to use will depend on market response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used, bidders/proposers are not required to submit a BAFO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cannot be Negotiation after BAFO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BAFO is used must employ independent Probity Assurance Provider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Probity report shared with Bank, sent to proposers and published on borrower’s website</a:t>
            </a:r>
            <a:endParaRPr lang="en-NZ" sz="20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8612" y="5758074"/>
            <a:ext cx="8519434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BAFO and Negotiation are mutually exclusive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i.e. you cannot use both in a single procurement</a:t>
            </a:r>
          </a:p>
        </p:txBody>
      </p:sp>
      <p:sp>
        <p:nvSpPr>
          <p:cNvPr id="17" name="Title 5"/>
          <p:cNvSpPr txBox="1">
            <a:spLocks/>
          </p:cNvSpPr>
          <p:nvPr/>
        </p:nvSpPr>
        <p:spPr bwMode="auto">
          <a:xfrm>
            <a:off x="258613" y="271885"/>
            <a:ext cx="2000416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5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0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4700" kern="0" dirty="0">
                <a:ea typeface="ＭＳ Ｐゴシック" charset="0"/>
              </a:rPr>
              <a:t>RFP GWNcS</a:t>
            </a:r>
          </a:p>
          <a:p>
            <a:pPr>
              <a:spcBef>
                <a:spcPts val="0"/>
              </a:spcBef>
              <a:defRPr/>
            </a:pPr>
            <a:r>
              <a:rPr lang="en-US" sz="4600" b="1" kern="0" dirty="0">
                <a:ea typeface="ＭＳ Ｐゴシック" charset="0"/>
              </a:rPr>
              <a:t>new features</a:t>
            </a:r>
            <a:endParaRPr lang="en-US" sz="4600" kern="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92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870675" y="6356352"/>
            <a:ext cx="2879291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NPF | Standard Procurement Documents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360363" y="6356352"/>
            <a:ext cx="526328" cy="365125"/>
          </a:xfrm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NZ" altLang="en-US" sz="1100" dirty="0">
                <a:solidFill>
                  <a:srgbClr val="595959"/>
                </a:solidFill>
                <a:latin typeface="Arial" panose="020B0604020202020204" pitchFamily="34" charset="0"/>
              </a:rPr>
              <a:t>Slide </a:t>
            </a:r>
            <a:fld id="{C17D4279-5C75-407D-866B-2EA7252BBFA1}" type="slidenum">
              <a:rPr lang="en-NZ" altLang="en-US" sz="1100">
                <a:solidFill>
                  <a:srgbClr val="595959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6</a:t>
            </a:fld>
            <a:endParaRPr lang="en-NZ" altLang="en-US" sz="110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357190" y="301625"/>
            <a:ext cx="8461375" cy="7572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200" dirty="0">
                <a:solidFill>
                  <a:schemeClr val="tx2"/>
                </a:solidFill>
                <a:ea typeface="ＭＳ Ｐゴシック" charset="0"/>
              </a:rPr>
              <a:t>Vision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62329" y="1997012"/>
            <a:ext cx="5976967" cy="3751961"/>
            <a:chOff x="5202424" y="1949694"/>
            <a:chExt cx="7967215" cy="5001311"/>
          </a:xfrm>
        </p:grpSpPr>
        <p:sp>
          <p:nvSpPr>
            <p:cNvPr id="10" name="Freeform 8"/>
            <p:cNvSpPr/>
            <p:nvPr/>
          </p:nvSpPr>
          <p:spPr>
            <a:xfrm flipH="1">
              <a:off x="5202424" y="2035874"/>
              <a:ext cx="7967215" cy="4915131"/>
            </a:xfrm>
            <a:custGeom>
              <a:avLst/>
              <a:gdLst>
                <a:gd name="connsiteX0" fmla="*/ 2399703 w 8303123"/>
                <a:gd name="connsiteY0" fmla="*/ 302720 h 5750007"/>
                <a:gd name="connsiteX1" fmla="*/ 106879 w 8303123"/>
                <a:gd name="connsiteY1" fmla="*/ 5161323 h 5750007"/>
                <a:gd name="connsiteX2" fmla="*/ 6330259 w 8303123"/>
                <a:gd name="connsiteY2" fmla="*/ 5174971 h 5750007"/>
                <a:gd name="connsiteX3" fmla="*/ 8172706 w 8303123"/>
                <a:gd name="connsiteY3" fmla="*/ 725801 h 5750007"/>
                <a:gd name="connsiteX4" fmla="*/ 7981638 w 8303123"/>
                <a:gd name="connsiteY4" fmla="*/ 330016 h 5750007"/>
                <a:gd name="connsiteX5" fmla="*/ 6616862 w 8303123"/>
                <a:gd name="connsiteY5" fmla="*/ 289072 h 5750007"/>
                <a:gd name="connsiteX6" fmla="*/ 5497745 w 8303123"/>
                <a:gd name="connsiteY6" fmla="*/ 643914 h 5750007"/>
                <a:gd name="connsiteX7" fmla="*/ 4842653 w 8303123"/>
                <a:gd name="connsiteY7" fmla="*/ 562028 h 5750007"/>
                <a:gd name="connsiteX8" fmla="*/ 4037435 w 8303123"/>
                <a:gd name="connsiteY8" fmla="*/ 343663 h 5750007"/>
                <a:gd name="connsiteX9" fmla="*/ 2467942 w 8303123"/>
                <a:gd name="connsiteY9" fmla="*/ 493789 h 5750007"/>
                <a:gd name="connsiteX10" fmla="*/ 2399703 w 8303123"/>
                <a:gd name="connsiteY10" fmla="*/ 302720 h 5750007"/>
                <a:gd name="connsiteX0" fmla="*/ 2292824 w 8196244"/>
                <a:gd name="connsiteY0" fmla="*/ 302720 h 5750007"/>
                <a:gd name="connsiteX1" fmla="*/ 0 w 8196244"/>
                <a:gd name="connsiteY1" fmla="*/ 5161323 h 5750007"/>
                <a:gd name="connsiteX2" fmla="*/ 6223380 w 8196244"/>
                <a:gd name="connsiteY2" fmla="*/ 5174971 h 5750007"/>
                <a:gd name="connsiteX3" fmla="*/ 8065827 w 8196244"/>
                <a:gd name="connsiteY3" fmla="*/ 725801 h 5750007"/>
                <a:gd name="connsiteX4" fmla="*/ 7874759 w 8196244"/>
                <a:gd name="connsiteY4" fmla="*/ 330016 h 5750007"/>
                <a:gd name="connsiteX5" fmla="*/ 6509983 w 8196244"/>
                <a:gd name="connsiteY5" fmla="*/ 289072 h 5750007"/>
                <a:gd name="connsiteX6" fmla="*/ 5390866 w 8196244"/>
                <a:gd name="connsiteY6" fmla="*/ 643914 h 5750007"/>
                <a:gd name="connsiteX7" fmla="*/ 4735774 w 8196244"/>
                <a:gd name="connsiteY7" fmla="*/ 562028 h 5750007"/>
                <a:gd name="connsiteX8" fmla="*/ 3930556 w 8196244"/>
                <a:gd name="connsiteY8" fmla="*/ 343663 h 5750007"/>
                <a:gd name="connsiteX9" fmla="*/ 2361063 w 8196244"/>
                <a:gd name="connsiteY9" fmla="*/ 493789 h 5750007"/>
                <a:gd name="connsiteX10" fmla="*/ 2292824 w 8196244"/>
                <a:gd name="connsiteY10" fmla="*/ 302720 h 5750007"/>
                <a:gd name="connsiteX0" fmla="*/ 2292824 w 8196244"/>
                <a:gd name="connsiteY0" fmla="*/ 51285 h 5498572"/>
                <a:gd name="connsiteX1" fmla="*/ 0 w 8196244"/>
                <a:gd name="connsiteY1" fmla="*/ 4909888 h 5498572"/>
                <a:gd name="connsiteX2" fmla="*/ 6223380 w 8196244"/>
                <a:gd name="connsiteY2" fmla="*/ 4923536 h 5498572"/>
                <a:gd name="connsiteX3" fmla="*/ 8065827 w 8196244"/>
                <a:gd name="connsiteY3" fmla="*/ 474366 h 5498572"/>
                <a:gd name="connsiteX4" fmla="*/ 7874759 w 8196244"/>
                <a:gd name="connsiteY4" fmla="*/ 78581 h 5498572"/>
                <a:gd name="connsiteX5" fmla="*/ 6509983 w 8196244"/>
                <a:gd name="connsiteY5" fmla="*/ 37637 h 5498572"/>
                <a:gd name="connsiteX6" fmla="*/ 5390866 w 8196244"/>
                <a:gd name="connsiteY6" fmla="*/ 392479 h 5498572"/>
                <a:gd name="connsiteX7" fmla="*/ 4735774 w 8196244"/>
                <a:gd name="connsiteY7" fmla="*/ 310593 h 5498572"/>
                <a:gd name="connsiteX8" fmla="*/ 3930556 w 8196244"/>
                <a:gd name="connsiteY8" fmla="*/ 92228 h 5498572"/>
                <a:gd name="connsiteX9" fmla="*/ 2361063 w 8196244"/>
                <a:gd name="connsiteY9" fmla="*/ 242354 h 5498572"/>
                <a:gd name="connsiteX10" fmla="*/ 2292824 w 8196244"/>
                <a:gd name="connsiteY10" fmla="*/ 51285 h 5498572"/>
                <a:gd name="connsiteX0" fmla="*/ 2292824 w 8196244"/>
                <a:gd name="connsiteY0" fmla="*/ 51285 h 5498572"/>
                <a:gd name="connsiteX1" fmla="*/ 0 w 8196244"/>
                <a:gd name="connsiteY1" fmla="*/ 4909888 h 5498572"/>
                <a:gd name="connsiteX2" fmla="*/ 6223380 w 8196244"/>
                <a:gd name="connsiteY2" fmla="*/ 4923536 h 5498572"/>
                <a:gd name="connsiteX3" fmla="*/ 8065827 w 8196244"/>
                <a:gd name="connsiteY3" fmla="*/ 474366 h 5498572"/>
                <a:gd name="connsiteX4" fmla="*/ 7874759 w 8196244"/>
                <a:gd name="connsiteY4" fmla="*/ 78581 h 5498572"/>
                <a:gd name="connsiteX5" fmla="*/ 6509983 w 8196244"/>
                <a:gd name="connsiteY5" fmla="*/ 37637 h 5498572"/>
                <a:gd name="connsiteX6" fmla="*/ 5390866 w 8196244"/>
                <a:gd name="connsiteY6" fmla="*/ 392479 h 5498572"/>
                <a:gd name="connsiteX7" fmla="*/ 4735774 w 8196244"/>
                <a:gd name="connsiteY7" fmla="*/ 310593 h 5498572"/>
                <a:gd name="connsiteX8" fmla="*/ 3930556 w 8196244"/>
                <a:gd name="connsiteY8" fmla="*/ 92228 h 5498572"/>
                <a:gd name="connsiteX9" fmla="*/ 2361063 w 8196244"/>
                <a:gd name="connsiteY9" fmla="*/ 242354 h 5498572"/>
                <a:gd name="connsiteX10" fmla="*/ 2292824 w 8196244"/>
                <a:gd name="connsiteY10" fmla="*/ 51285 h 5498572"/>
                <a:gd name="connsiteX0" fmla="*/ 2292824 w 8083033"/>
                <a:gd name="connsiteY0" fmla="*/ 42880 h 5409147"/>
                <a:gd name="connsiteX1" fmla="*/ 0 w 8083033"/>
                <a:gd name="connsiteY1" fmla="*/ 4901483 h 5409147"/>
                <a:gd name="connsiteX2" fmla="*/ 6223380 w 8083033"/>
                <a:gd name="connsiteY2" fmla="*/ 4915131 h 5409147"/>
                <a:gd name="connsiteX3" fmla="*/ 7751928 w 8083033"/>
                <a:gd name="connsiteY3" fmla="*/ 1844384 h 5409147"/>
                <a:gd name="connsiteX4" fmla="*/ 8065827 w 8083033"/>
                <a:gd name="connsiteY4" fmla="*/ 465961 h 5409147"/>
                <a:gd name="connsiteX5" fmla="*/ 7874759 w 8083033"/>
                <a:gd name="connsiteY5" fmla="*/ 70176 h 5409147"/>
                <a:gd name="connsiteX6" fmla="*/ 6509983 w 8083033"/>
                <a:gd name="connsiteY6" fmla="*/ 29232 h 5409147"/>
                <a:gd name="connsiteX7" fmla="*/ 5390866 w 8083033"/>
                <a:gd name="connsiteY7" fmla="*/ 384074 h 5409147"/>
                <a:gd name="connsiteX8" fmla="*/ 4735774 w 8083033"/>
                <a:gd name="connsiteY8" fmla="*/ 302188 h 5409147"/>
                <a:gd name="connsiteX9" fmla="*/ 3930556 w 8083033"/>
                <a:gd name="connsiteY9" fmla="*/ 83823 h 5409147"/>
                <a:gd name="connsiteX10" fmla="*/ 2361063 w 8083033"/>
                <a:gd name="connsiteY10" fmla="*/ 233949 h 5409147"/>
                <a:gd name="connsiteX11" fmla="*/ 2292824 w 8083033"/>
                <a:gd name="connsiteY11" fmla="*/ 42880 h 5409147"/>
                <a:gd name="connsiteX0" fmla="*/ 2292824 w 8083033"/>
                <a:gd name="connsiteY0" fmla="*/ 42880 h 5409147"/>
                <a:gd name="connsiteX1" fmla="*/ 0 w 8083033"/>
                <a:gd name="connsiteY1" fmla="*/ 4901483 h 5409147"/>
                <a:gd name="connsiteX2" fmla="*/ 6223380 w 8083033"/>
                <a:gd name="connsiteY2" fmla="*/ 4915131 h 5409147"/>
                <a:gd name="connsiteX3" fmla="*/ 7751928 w 8083033"/>
                <a:gd name="connsiteY3" fmla="*/ 1844384 h 5409147"/>
                <a:gd name="connsiteX4" fmla="*/ 8065827 w 8083033"/>
                <a:gd name="connsiteY4" fmla="*/ 465961 h 5409147"/>
                <a:gd name="connsiteX5" fmla="*/ 7874759 w 8083033"/>
                <a:gd name="connsiteY5" fmla="*/ 70176 h 5409147"/>
                <a:gd name="connsiteX6" fmla="*/ 6509983 w 8083033"/>
                <a:gd name="connsiteY6" fmla="*/ 29232 h 5409147"/>
                <a:gd name="connsiteX7" fmla="*/ 5390866 w 8083033"/>
                <a:gd name="connsiteY7" fmla="*/ 384074 h 5409147"/>
                <a:gd name="connsiteX8" fmla="*/ 4735774 w 8083033"/>
                <a:gd name="connsiteY8" fmla="*/ 302188 h 5409147"/>
                <a:gd name="connsiteX9" fmla="*/ 3930556 w 8083033"/>
                <a:gd name="connsiteY9" fmla="*/ 83823 h 5409147"/>
                <a:gd name="connsiteX10" fmla="*/ 2361063 w 8083033"/>
                <a:gd name="connsiteY10" fmla="*/ 233949 h 5409147"/>
                <a:gd name="connsiteX11" fmla="*/ 2292824 w 8083033"/>
                <a:gd name="connsiteY11" fmla="*/ 42880 h 5409147"/>
                <a:gd name="connsiteX0" fmla="*/ 2292824 w 8083033"/>
                <a:gd name="connsiteY0" fmla="*/ 42880 h 5409147"/>
                <a:gd name="connsiteX1" fmla="*/ 0 w 8083033"/>
                <a:gd name="connsiteY1" fmla="*/ 4901483 h 5409147"/>
                <a:gd name="connsiteX2" fmla="*/ 6223380 w 8083033"/>
                <a:gd name="connsiteY2" fmla="*/ 4915131 h 5409147"/>
                <a:gd name="connsiteX3" fmla="*/ 7751928 w 8083033"/>
                <a:gd name="connsiteY3" fmla="*/ 1844384 h 5409147"/>
                <a:gd name="connsiteX4" fmla="*/ 8065827 w 8083033"/>
                <a:gd name="connsiteY4" fmla="*/ 465961 h 5409147"/>
                <a:gd name="connsiteX5" fmla="*/ 7874759 w 8083033"/>
                <a:gd name="connsiteY5" fmla="*/ 70176 h 5409147"/>
                <a:gd name="connsiteX6" fmla="*/ 6509983 w 8083033"/>
                <a:gd name="connsiteY6" fmla="*/ 29232 h 5409147"/>
                <a:gd name="connsiteX7" fmla="*/ 5390866 w 8083033"/>
                <a:gd name="connsiteY7" fmla="*/ 384074 h 5409147"/>
                <a:gd name="connsiteX8" fmla="*/ 4735774 w 8083033"/>
                <a:gd name="connsiteY8" fmla="*/ 302188 h 5409147"/>
                <a:gd name="connsiteX9" fmla="*/ 3930556 w 8083033"/>
                <a:gd name="connsiteY9" fmla="*/ 83823 h 5409147"/>
                <a:gd name="connsiteX10" fmla="*/ 2361063 w 8083033"/>
                <a:gd name="connsiteY10" fmla="*/ 233949 h 5409147"/>
                <a:gd name="connsiteX11" fmla="*/ 2292824 w 8083033"/>
                <a:gd name="connsiteY11" fmla="*/ 42880 h 5409147"/>
                <a:gd name="connsiteX0" fmla="*/ 2292824 w 8083033"/>
                <a:gd name="connsiteY0" fmla="*/ 42880 h 4915131"/>
                <a:gd name="connsiteX1" fmla="*/ 0 w 8083033"/>
                <a:gd name="connsiteY1" fmla="*/ 4901483 h 4915131"/>
                <a:gd name="connsiteX2" fmla="*/ 6223380 w 8083033"/>
                <a:gd name="connsiteY2" fmla="*/ 4915131 h 4915131"/>
                <a:gd name="connsiteX3" fmla="*/ 7751928 w 8083033"/>
                <a:gd name="connsiteY3" fmla="*/ 1844384 h 4915131"/>
                <a:gd name="connsiteX4" fmla="*/ 8065827 w 8083033"/>
                <a:gd name="connsiteY4" fmla="*/ 465961 h 4915131"/>
                <a:gd name="connsiteX5" fmla="*/ 7874759 w 8083033"/>
                <a:gd name="connsiteY5" fmla="*/ 70176 h 4915131"/>
                <a:gd name="connsiteX6" fmla="*/ 6509983 w 8083033"/>
                <a:gd name="connsiteY6" fmla="*/ 29232 h 4915131"/>
                <a:gd name="connsiteX7" fmla="*/ 5390866 w 8083033"/>
                <a:gd name="connsiteY7" fmla="*/ 384074 h 4915131"/>
                <a:gd name="connsiteX8" fmla="*/ 4735774 w 8083033"/>
                <a:gd name="connsiteY8" fmla="*/ 302188 h 4915131"/>
                <a:gd name="connsiteX9" fmla="*/ 3930556 w 8083033"/>
                <a:gd name="connsiteY9" fmla="*/ 83823 h 4915131"/>
                <a:gd name="connsiteX10" fmla="*/ 2361063 w 8083033"/>
                <a:gd name="connsiteY10" fmla="*/ 233949 h 4915131"/>
                <a:gd name="connsiteX11" fmla="*/ 2292824 w 8083033"/>
                <a:gd name="connsiteY11" fmla="*/ 42880 h 4915131"/>
                <a:gd name="connsiteX0" fmla="*/ 2292824 w 8065827"/>
                <a:gd name="connsiteY0" fmla="*/ 42880 h 4915131"/>
                <a:gd name="connsiteX1" fmla="*/ 0 w 8065827"/>
                <a:gd name="connsiteY1" fmla="*/ 4901483 h 4915131"/>
                <a:gd name="connsiteX2" fmla="*/ 6223380 w 8065827"/>
                <a:gd name="connsiteY2" fmla="*/ 4915131 h 4915131"/>
                <a:gd name="connsiteX3" fmla="*/ 7751928 w 8065827"/>
                <a:gd name="connsiteY3" fmla="*/ 1844384 h 4915131"/>
                <a:gd name="connsiteX4" fmla="*/ 8065827 w 8065827"/>
                <a:gd name="connsiteY4" fmla="*/ 465961 h 4915131"/>
                <a:gd name="connsiteX5" fmla="*/ 7874759 w 8065827"/>
                <a:gd name="connsiteY5" fmla="*/ 70176 h 4915131"/>
                <a:gd name="connsiteX6" fmla="*/ 6509983 w 8065827"/>
                <a:gd name="connsiteY6" fmla="*/ 29232 h 4915131"/>
                <a:gd name="connsiteX7" fmla="*/ 5390866 w 8065827"/>
                <a:gd name="connsiteY7" fmla="*/ 384074 h 4915131"/>
                <a:gd name="connsiteX8" fmla="*/ 4735774 w 8065827"/>
                <a:gd name="connsiteY8" fmla="*/ 302188 h 4915131"/>
                <a:gd name="connsiteX9" fmla="*/ 3930556 w 8065827"/>
                <a:gd name="connsiteY9" fmla="*/ 83823 h 4915131"/>
                <a:gd name="connsiteX10" fmla="*/ 2361063 w 8065827"/>
                <a:gd name="connsiteY10" fmla="*/ 233949 h 4915131"/>
                <a:gd name="connsiteX11" fmla="*/ 2292824 w 8065827"/>
                <a:gd name="connsiteY11" fmla="*/ 42880 h 4915131"/>
                <a:gd name="connsiteX0" fmla="*/ 2292824 w 8065827"/>
                <a:gd name="connsiteY0" fmla="*/ 42880 h 4915131"/>
                <a:gd name="connsiteX1" fmla="*/ 0 w 8065827"/>
                <a:gd name="connsiteY1" fmla="*/ 4901483 h 4915131"/>
                <a:gd name="connsiteX2" fmla="*/ 6223380 w 8065827"/>
                <a:gd name="connsiteY2" fmla="*/ 4915131 h 4915131"/>
                <a:gd name="connsiteX3" fmla="*/ 8065827 w 8065827"/>
                <a:gd name="connsiteY3" fmla="*/ 465961 h 4915131"/>
                <a:gd name="connsiteX4" fmla="*/ 7874759 w 8065827"/>
                <a:gd name="connsiteY4" fmla="*/ 70176 h 4915131"/>
                <a:gd name="connsiteX5" fmla="*/ 6509983 w 8065827"/>
                <a:gd name="connsiteY5" fmla="*/ 29232 h 4915131"/>
                <a:gd name="connsiteX6" fmla="*/ 5390866 w 8065827"/>
                <a:gd name="connsiteY6" fmla="*/ 384074 h 4915131"/>
                <a:gd name="connsiteX7" fmla="*/ 4735774 w 8065827"/>
                <a:gd name="connsiteY7" fmla="*/ 302188 h 4915131"/>
                <a:gd name="connsiteX8" fmla="*/ 3930556 w 8065827"/>
                <a:gd name="connsiteY8" fmla="*/ 83823 h 4915131"/>
                <a:gd name="connsiteX9" fmla="*/ 2361063 w 8065827"/>
                <a:gd name="connsiteY9" fmla="*/ 233949 h 4915131"/>
                <a:gd name="connsiteX10" fmla="*/ 2292824 w 8065827"/>
                <a:gd name="connsiteY10" fmla="*/ 42880 h 4915131"/>
                <a:gd name="connsiteX0" fmla="*/ 2292824 w 7967215"/>
                <a:gd name="connsiteY0" fmla="*/ 42880 h 4915131"/>
                <a:gd name="connsiteX1" fmla="*/ 0 w 7967215"/>
                <a:gd name="connsiteY1" fmla="*/ 4901483 h 4915131"/>
                <a:gd name="connsiteX2" fmla="*/ 6223380 w 7967215"/>
                <a:gd name="connsiteY2" fmla="*/ 4915131 h 4915131"/>
                <a:gd name="connsiteX3" fmla="*/ 7967215 w 7967215"/>
                <a:gd name="connsiteY3" fmla="*/ 501820 h 4915131"/>
                <a:gd name="connsiteX4" fmla="*/ 7874759 w 7967215"/>
                <a:gd name="connsiteY4" fmla="*/ 70176 h 4915131"/>
                <a:gd name="connsiteX5" fmla="*/ 6509983 w 7967215"/>
                <a:gd name="connsiteY5" fmla="*/ 29232 h 4915131"/>
                <a:gd name="connsiteX6" fmla="*/ 5390866 w 7967215"/>
                <a:gd name="connsiteY6" fmla="*/ 384074 h 4915131"/>
                <a:gd name="connsiteX7" fmla="*/ 4735774 w 7967215"/>
                <a:gd name="connsiteY7" fmla="*/ 302188 h 4915131"/>
                <a:gd name="connsiteX8" fmla="*/ 3930556 w 7967215"/>
                <a:gd name="connsiteY8" fmla="*/ 83823 h 4915131"/>
                <a:gd name="connsiteX9" fmla="*/ 2361063 w 7967215"/>
                <a:gd name="connsiteY9" fmla="*/ 233949 h 4915131"/>
                <a:gd name="connsiteX10" fmla="*/ 2292824 w 7967215"/>
                <a:gd name="connsiteY10" fmla="*/ 42880 h 4915131"/>
                <a:gd name="connsiteX0" fmla="*/ 2292824 w 7967215"/>
                <a:gd name="connsiteY0" fmla="*/ 42880 h 4915131"/>
                <a:gd name="connsiteX1" fmla="*/ 0 w 7967215"/>
                <a:gd name="connsiteY1" fmla="*/ 4901483 h 4915131"/>
                <a:gd name="connsiteX2" fmla="*/ 6223380 w 7967215"/>
                <a:gd name="connsiteY2" fmla="*/ 4915131 h 4915131"/>
                <a:gd name="connsiteX3" fmla="*/ 7557733 w 7967215"/>
                <a:gd name="connsiteY3" fmla="*/ 1582400 h 4915131"/>
                <a:gd name="connsiteX4" fmla="*/ 7967215 w 7967215"/>
                <a:gd name="connsiteY4" fmla="*/ 501820 h 4915131"/>
                <a:gd name="connsiteX5" fmla="*/ 7874759 w 7967215"/>
                <a:gd name="connsiteY5" fmla="*/ 70176 h 4915131"/>
                <a:gd name="connsiteX6" fmla="*/ 6509983 w 7967215"/>
                <a:gd name="connsiteY6" fmla="*/ 29232 h 4915131"/>
                <a:gd name="connsiteX7" fmla="*/ 5390866 w 7967215"/>
                <a:gd name="connsiteY7" fmla="*/ 384074 h 4915131"/>
                <a:gd name="connsiteX8" fmla="*/ 4735774 w 7967215"/>
                <a:gd name="connsiteY8" fmla="*/ 302188 h 4915131"/>
                <a:gd name="connsiteX9" fmla="*/ 3930556 w 7967215"/>
                <a:gd name="connsiteY9" fmla="*/ 83823 h 4915131"/>
                <a:gd name="connsiteX10" fmla="*/ 2361063 w 7967215"/>
                <a:gd name="connsiteY10" fmla="*/ 233949 h 4915131"/>
                <a:gd name="connsiteX11" fmla="*/ 2292824 w 7967215"/>
                <a:gd name="connsiteY11" fmla="*/ 42880 h 4915131"/>
                <a:gd name="connsiteX0" fmla="*/ 2292824 w 7967215"/>
                <a:gd name="connsiteY0" fmla="*/ 42880 h 4915131"/>
                <a:gd name="connsiteX1" fmla="*/ 0 w 7967215"/>
                <a:gd name="connsiteY1" fmla="*/ 4901483 h 4915131"/>
                <a:gd name="connsiteX2" fmla="*/ 6223380 w 7967215"/>
                <a:gd name="connsiteY2" fmla="*/ 4915131 h 4915131"/>
                <a:gd name="connsiteX3" fmla="*/ 7710133 w 7967215"/>
                <a:gd name="connsiteY3" fmla="*/ 1376212 h 4915131"/>
                <a:gd name="connsiteX4" fmla="*/ 7967215 w 7967215"/>
                <a:gd name="connsiteY4" fmla="*/ 501820 h 4915131"/>
                <a:gd name="connsiteX5" fmla="*/ 7874759 w 7967215"/>
                <a:gd name="connsiteY5" fmla="*/ 70176 h 4915131"/>
                <a:gd name="connsiteX6" fmla="*/ 6509983 w 7967215"/>
                <a:gd name="connsiteY6" fmla="*/ 29232 h 4915131"/>
                <a:gd name="connsiteX7" fmla="*/ 5390866 w 7967215"/>
                <a:gd name="connsiteY7" fmla="*/ 384074 h 4915131"/>
                <a:gd name="connsiteX8" fmla="*/ 4735774 w 7967215"/>
                <a:gd name="connsiteY8" fmla="*/ 302188 h 4915131"/>
                <a:gd name="connsiteX9" fmla="*/ 3930556 w 7967215"/>
                <a:gd name="connsiteY9" fmla="*/ 83823 h 4915131"/>
                <a:gd name="connsiteX10" fmla="*/ 2361063 w 7967215"/>
                <a:gd name="connsiteY10" fmla="*/ 233949 h 4915131"/>
                <a:gd name="connsiteX11" fmla="*/ 2292824 w 7967215"/>
                <a:gd name="connsiteY11" fmla="*/ 42880 h 4915131"/>
                <a:gd name="connsiteX0" fmla="*/ 2292824 w 7967215"/>
                <a:gd name="connsiteY0" fmla="*/ 42880 h 4915131"/>
                <a:gd name="connsiteX1" fmla="*/ 0 w 7967215"/>
                <a:gd name="connsiteY1" fmla="*/ 4901483 h 4915131"/>
                <a:gd name="connsiteX2" fmla="*/ 6223380 w 7967215"/>
                <a:gd name="connsiteY2" fmla="*/ 4915131 h 4915131"/>
                <a:gd name="connsiteX3" fmla="*/ 7710133 w 7967215"/>
                <a:gd name="connsiteY3" fmla="*/ 1376212 h 4915131"/>
                <a:gd name="connsiteX4" fmla="*/ 7967215 w 7967215"/>
                <a:gd name="connsiteY4" fmla="*/ 501820 h 4915131"/>
                <a:gd name="connsiteX5" fmla="*/ 7874759 w 7967215"/>
                <a:gd name="connsiteY5" fmla="*/ 70176 h 4915131"/>
                <a:gd name="connsiteX6" fmla="*/ 6509983 w 7967215"/>
                <a:gd name="connsiteY6" fmla="*/ 29232 h 4915131"/>
                <a:gd name="connsiteX7" fmla="*/ 5390866 w 7967215"/>
                <a:gd name="connsiteY7" fmla="*/ 384074 h 4915131"/>
                <a:gd name="connsiteX8" fmla="*/ 4735774 w 7967215"/>
                <a:gd name="connsiteY8" fmla="*/ 302188 h 4915131"/>
                <a:gd name="connsiteX9" fmla="*/ 3930556 w 7967215"/>
                <a:gd name="connsiteY9" fmla="*/ 83823 h 4915131"/>
                <a:gd name="connsiteX10" fmla="*/ 2361063 w 7967215"/>
                <a:gd name="connsiteY10" fmla="*/ 233949 h 4915131"/>
                <a:gd name="connsiteX11" fmla="*/ 2292824 w 7967215"/>
                <a:gd name="connsiteY11" fmla="*/ 42880 h 491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67215" h="4915131">
                  <a:moveTo>
                    <a:pt x="2292824" y="42880"/>
                  </a:moveTo>
                  <a:lnTo>
                    <a:pt x="0" y="4901483"/>
                  </a:lnTo>
                  <a:lnTo>
                    <a:pt x="6223380" y="4915131"/>
                  </a:lnTo>
                  <a:lnTo>
                    <a:pt x="7710133" y="1376212"/>
                  </a:lnTo>
                  <a:cubicBezTo>
                    <a:pt x="7697215" y="1102677"/>
                    <a:pt x="7881521" y="793284"/>
                    <a:pt x="7967215" y="501820"/>
                  </a:cubicBezTo>
                  <a:cubicBezTo>
                    <a:pt x="7903526" y="369892"/>
                    <a:pt x="7938448" y="202104"/>
                    <a:pt x="7874759" y="70176"/>
                  </a:cubicBezTo>
                  <a:cubicBezTo>
                    <a:pt x="7615452" y="-2612"/>
                    <a:pt x="6923965" y="-23084"/>
                    <a:pt x="6509983" y="29232"/>
                  </a:cubicBezTo>
                  <a:cubicBezTo>
                    <a:pt x="6096001" y="81548"/>
                    <a:pt x="5686568" y="338581"/>
                    <a:pt x="5390866" y="384074"/>
                  </a:cubicBezTo>
                  <a:cubicBezTo>
                    <a:pt x="5095164" y="429567"/>
                    <a:pt x="4979159" y="352230"/>
                    <a:pt x="4735774" y="302188"/>
                  </a:cubicBezTo>
                  <a:cubicBezTo>
                    <a:pt x="4492389" y="252146"/>
                    <a:pt x="4326341" y="95196"/>
                    <a:pt x="3930556" y="83823"/>
                  </a:cubicBezTo>
                  <a:lnTo>
                    <a:pt x="2361063" y="233949"/>
                  </a:lnTo>
                  <a:lnTo>
                    <a:pt x="2292824" y="42880"/>
                  </a:lnTo>
                  <a:close/>
                </a:path>
              </a:pathLst>
            </a:custGeom>
            <a:solidFill>
              <a:schemeClr val="accent3">
                <a:alpha val="11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8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dirty="0">
                <a:solidFill>
                  <a:schemeClr val="bg1"/>
                </a:solidFill>
                <a:latin typeface="Calibri"/>
                <a:ea typeface="+mn-ea"/>
              </a:endParaRP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5486400" y="2012951"/>
              <a:ext cx="2232025" cy="1744663"/>
            </a:xfrm>
            <a:custGeom>
              <a:avLst/>
              <a:gdLst>
                <a:gd name="T0" fmla="*/ 740 w 1406"/>
                <a:gd name="T1" fmla="*/ 1 h 1099"/>
                <a:gd name="T2" fmla="*/ 847 w 1406"/>
                <a:gd name="T3" fmla="*/ 6 h 1099"/>
                <a:gd name="T4" fmla="*/ 953 w 1406"/>
                <a:gd name="T5" fmla="*/ 15 h 1099"/>
                <a:gd name="T6" fmla="*/ 1054 w 1406"/>
                <a:gd name="T7" fmla="*/ 31 h 1099"/>
                <a:gd name="T8" fmla="*/ 1147 w 1406"/>
                <a:gd name="T9" fmla="*/ 52 h 1099"/>
                <a:gd name="T10" fmla="*/ 1230 w 1406"/>
                <a:gd name="T11" fmla="*/ 81 h 1099"/>
                <a:gd name="T12" fmla="*/ 1299 w 1406"/>
                <a:gd name="T13" fmla="*/ 117 h 1099"/>
                <a:gd name="T14" fmla="*/ 1353 w 1406"/>
                <a:gd name="T15" fmla="*/ 162 h 1099"/>
                <a:gd name="T16" fmla="*/ 1387 w 1406"/>
                <a:gd name="T17" fmla="*/ 216 h 1099"/>
                <a:gd name="T18" fmla="*/ 1402 w 1406"/>
                <a:gd name="T19" fmla="*/ 280 h 1099"/>
                <a:gd name="T20" fmla="*/ 1406 w 1406"/>
                <a:gd name="T21" fmla="*/ 352 h 1099"/>
                <a:gd name="T22" fmla="*/ 1404 w 1406"/>
                <a:gd name="T23" fmla="*/ 430 h 1099"/>
                <a:gd name="T24" fmla="*/ 1394 w 1406"/>
                <a:gd name="T25" fmla="*/ 511 h 1099"/>
                <a:gd name="T26" fmla="*/ 1373 w 1406"/>
                <a:gd name="T27" fmla="*/ 594 h 1099"/>
                <a:gd name="T28" fmla="*/ 1344 w 1406"/>
                <a:gd name="T29" fmla="*/ 677 h 1099"/>
                <a:gd name="T30" fmla="*/ 1304 w 1406"/>
                <a:gd name="T31" fmla="*/ 758 h 1099"/>
                <a:gd name="T32" fmla="*/ 1251 w 1406"/>
                <a:gd name="T33" fmla="*/ 836 h 1099"/>
                <a:gd name="T34" fmla="*/ 1187 w 1406"/>
                <a:gd name="T35" fmla="*/ 907 h 1099"/>
                <a:gd name="T36" fmla="*/ 1108 w 1406"/>
                <a:gd name="T37" fmla="*/ 969 h 1099"/>
                <a:gd name="T38" fmla="*/ 1016 w 1406"/>
                <a:gd name="T39" fmla="*/ 1021 h 1099"/>
                <a:gd name="T40" fmla="*/ 909 w 1406"/>
                <a:gd name="T41" fmla="*/ 1062 h 1099"/>
                <a:gd name="T42" fmla="*/ 785 w 1406"/>
                <a:gd name="T43" fmla="*/ 1087 h 1099"/>
                <a:gd name="T44" fmla="*/ 646 w 1406"/>
                <a:gd name="T45" fmla="*/ 1097 h 1099"/>
                <a:gd name="T46" fmla="*/ 637 w 1406"/>
                <a:gd name="T47" fmla="*/ 1098 h 1099"/>
                <a:gd name="T48" fmla="*/ 612 w 1406"/>
                <a:gd name="T49" fmla="*/ 1099 h 1099"/>
                <a:gd name="T50" fmla="*/ 574 w 1406"/>
                <a:gd name="T51" fmla="*/ 1099 h 1099"/>
                <a:gd name="T52" fmla="*/ 524 w 1406"/>
                <a:gd name="T53" fmla="*/ 1097 h 1099"/>
                <a:gd name="T54" fmla="*/ 467 w 1406"/>
                <a:gd name="T55" fmla="*/ 1091 h 1099"/>
                <a:gd name="T56" fmla="*/ 404 w 1406"/>
                <a:gd name="T57" fmla="*/ 1079 h 1099"/>
                <a:gd name="T58" fmla="*/ 339 w 1406"/>
                <a:gd name="T59" fmla="*/ 1059 h 1099"/>
                <a:gd name="T60" fmla="*/ 274 w 1406"/>
                <a:gd name="T61" fmla="*/ 1029 h 1099"/>
                <a:gd name="T62" fmla="*/ 211 w 1406"/>
                <a:gd name="T63" fmla="*/ 989 h 1099"/>
                <a:gd name="T64" fmla="*/ 152 w 1406"/>
                <a:gd name="T65" fmla="*/ 937 h 1099"/>
                <a:gd name="T66" fmla="*/ 103 w 1406"/>
                <a:gd name="T67" fmla="*/ 871 h 1099"/>
                <a:gd name="T68" fmla="*/ 63 w 1406"/>
                <a:gd name="T69" fmla="*/ 789 h 1099"/>
                <a:gd name="T70" fmla="*/ 38 w 1406"/>
                <a:gd name="T71" fmla="*/ 690 h 1099"/>
                <a:gd name="T72" fmla="*/ 35 w 1406"/>
                <a:gd name="T73" fmla="*/ 677 h 1099"/>
                <a:gd name="T74" fmla="*/ 29 w 1406"/>
                <a:gd name="T75" fmla="*/ 645 h 1099"/>
                <a:gd name="T76" fmla="*/ 20 w 1406"/>
                <a:gd name="T77" fmla="*/ 596 h 1099"/>
                <a:gd name="T78" fmla="*/ 11 w 1406"/>
                <a:gd name="T79" fmla="*/ 539 h 1099"/>
                <a:gd name="T80" fmla="*/ 4 w 1406"/>
                <a:gd name="T81" fmla="*/ 476 h 1099"/>
                <a:gd name="T82" fmla="*/ 0 w 1406"/>
                <a:gd name="T83" fmla="*/ 413 h 1099"/>
                <a:gd name="T84" fmla="*/ 3 w 1406"/>
                <a:gd name="T85" fmla="*/ 356 h 1099"/>
                <a:gd name="T86" fmla="*/ 7 w 1406"/>
                <a:gd name="T87" fmla="*/ 329 h 1099"/>
                <a:gd name="T88" fmla="*/ 7 w 1406"/>
                <a:gd name="T89" fmla="*/ 313 h 1099"/>
                <a:gd name="T90" fmla="*/ 11 w 1406"/>
                <a:gd name="T91" fmla="*/ 286 h 1099"/>
                <a:gd name="T92" fmla="*/ 20 w 1406"/>
                <a:gd name="T93" fmla="*/ 251 h 1099"/>
                <a:gd name="T94" fmla="*/ 34 w 1406"/>
                <a:gd name="T95" fmla="*/ 209 h 1099"/>
                <a:gd name="T96" fmla="*/ 58 w 1406"/>
                <a:gd name="T97" fmla="*/ 166 h 1099"/>
                <a:gd name="T98" fmla="*/ 94 w 1406"/>
                <a:gd name="T99" fmla="*/ 122 h 1099"/>
                <a:gd name="T100" fmla="*/ 141 w 1406"/>
                <a:gd name="T101" fmla="*/ 82 h 1099"/>
                <a:gd name="T102" fmla="*/ 205 w 1406"/>
                <a:gd name="T103" fmla="*/ 51 h 1099"/>
                <a:gd name="T104" fmla="*/ 285 w 1406"/>
                <a:gd name="T105" fmla="*/ 29 h 1099"/>
                <a:gd name="T106" fmla="*/ 356 w 1406"/>
                <a:gd name="T107" fmla="*/ 19 h 1099"/>
                <a:gd name="T108" fmla="*/ 440 w 1406"/>
                <a:gd name="T109" fmla="*/ 10 h 1099"/>
                <a:gd name="T110" fmla="*/ 533 w 1406"/>
                <a:gd name="T111" fmla="*/ 4 h 1099"/>
                <a:gd name="T112" fmla="*/ 635 w 1406"/>
                <a:gd name="T113" fmla="*/ 0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06" h="1099">
                  <a:moveTo>
                    <a:pt x="688" y="0"/>
                  </a:moveTo>
                  <a:lnTo>
                    <a:pt x="740" y="1"/>
                  </a:lnTo>
                  <a:lnTo>
                    <a:pt x="794" y="2"/>
                  </a:lnTo>
                  <a:lnTo>
                    <a:pt x="847" y="6"/>
                  </a:lnTo>
                  <a:lnTo>
                    <a:pt x="900" y="10"/>
                  </a:lnTo>
                  <a:lnTo>
                    <a:pt x="953" y="15"/>
                  </a:lnTo>
                  <a:lnTo>
                    <a:pt x="1004" y="23"/>
                  </a:lnTo>
                  <a:lnTo>
                    <a:pt x="1054" y="31"/>
                  </a:lnTo>
                  <a:lnTo>
                    <a:pt x="1101" y="41"/>
                  </a:lnTo>
                  <a:lnTo>
                    <a:pt x="1147" y="52"/>
                  </a:lnTo>
                  <a:lnTo>
                    <a:pt x="1190" y="65"/>
                  </a:lnTo>
                  <a:lnTo>
                    <a:pt x="1230" y="81"/>
                  </a:lnTo>
                  <a:lnTo>
                    <a:pt x="1267" y="98"/>
                  </a:lnTo>
                  <a:lnTo>
                    <a:pt x="1299" y="117"/>
                  </a:lnTo>
                  <a:lnTo>
                    <a:pt x="1329" y="139"/>
                  </a:lnTo>
                  <a:lnTo>
                    <a:pt x="1353" y="162"/>
                  </a:lnTo>
                  <a:lnTo>
                    <a:pt x="1372" y="188"/>
                  </a:lnTo>
                  <a:lnTo>
                    <a:pt x="1387" y="216"/>
                  </a:lnTo>
                  <a:lnTo>
                    <a:pt x="1396" y="248"/>
                  </a:lnTo>
                  <a:lnTo>
                    <a:pt x="1402" y="280"/>
                  </a:lnTo>
                  <a:lnTo>
                    <a:pt x="1405" y="315"/>
                  </a:lnTo>
                  <a:lnTo>
                    <a:pt x="1406" y="352"/>
                  </a:lnTo>
                  <a:lnTo>
                    <a:pt x="1406" y="390"/>
                  </a:lnTo>
                  <a:lnTo>
                    <a:pt x="1404" y="430"/>
                  </a:lnTo>
                  <a:lnTo>
                    <a:pt x="1400" y="470"/>
                  </a:lnTo>
                  <a:lnTo>
                    <a:pt x="1394" y="511"/>
                  </a:lnTo>
                  <a:lnTo>
                    <a:pt x="1385" y="552"/>
                  </a:lnTo>
                  <a:lnTo>
                    <a:pt x="1373" y="594"/>
                  </a:lnTo>
                  <a:lnTo>
                    <a:pt x="1360" y="636"/>
                  </a:lnTo>
                  <a:lnTo>
                    <a:pt x="1344" y="677"/>
                  </a:lnTo>
                  <a:lnTo>
                    <a:pt x="1325" y="719"/>
                  </a:lnTo>
                  <a:lnTo>
                    <a:pt x="1304" y="758"/>
                  </a:lnTo>
                  <a:lnTo>
                    <a:pt x="1279" y="798"/>
                  </a:lnTo>
                  <a:lnTo>
                    <a:pt x="1251" y="836"/>
                  </a:lnTo>
                  <a:lnTo>
                    <a:pt x="1221" y="872"/>
                  </a:lnTo>
                  <a:lnTo>
                    <a:pt x="1187" y="907"/>
                  </a:lnTo>
                  <a:lnTo>
                    <a:pt x="1149" y="939"/>
                  </a:lnTo>
                  <a:lnTo>
                    <a:pt x="1108" y="969"/>
                  </a:lnTo>
                  <a:lnTo>
                    <a:pt x="1064" y="997"/>
                  </a:lnTo>
                  <a:lnTo>
                    <a:pt x="1016" y="1021"/>
                  </a:lnTo>
                  <a:lnTo>
                    <a:pt x="964" y="1043"/>
                  </a:lnTo>
                  <a:lnTo>
                    <a:pt x="909" y="1062"/>
                  </a:lnTo>
                  <a:lnTo>
                    <a:pt x="849" y="1077"/>
                  </a:lnTo>
                  <a:lnTo>
                    <a:pt x="785" y="1087"/>
                  </a:lnTo>
                  <a:lnTo>
                    <a:pt x="718" y="1095"/>
                  </a:lnTo>
                  <a:lnTo>
                    <a:pt x="646" y="1097"/>
                  </a:lnTo>
                  <a:lnTo>
                    <a:pt x="644" y="1097"/>
                  </a:lnTo>
                  <a:lnTo>
                    <a:pt x="637" y="1098"/>
                  </a:lnTo>
                  <a:lnTo>
                    <a:pt x="627" y="1098"/>
                  </a:lnTo>
                  <a:lnTo>
                    <a:pt x="612" y="1099"/>
                  </a:lnTo>
                  <a:lnTo>
                    <a:pt x="594" y="1099"/>
                  </a:lnTo>
                  <a:lnTo>
                    <a:pt x="574" y="1099"/>
                  </a:lnTo>
                  <a:lnTo>
                    <a:pt x="550" y="1099"/>
                  </a:lnTo>
                  <a:lnTo>
                    <a:pt x="524" y="1097"/>
                  </a:lnTo>
                  <a:lnTo>
                    <a:pt x="496" y="1095"/>
                  </a:lnTo>
                  <a:lnTo>
                    <a:pt x="467" y="1091"/>
                  </a:lnTo>
                  <a:lnTo>
                    <a:pt x="436" y="1086"/>
                  </a:lnTo>
                  <a:lnTo>
                    <a:pt x="404" y="1079"/>
                  </a:lnTo>
                  <a:lnTo>
                    <a:pt x="372" y="1070"/>
                  </a:lnTo>
                  <a:lnTo>
                    <a:pt x="339" y="1059"/>
                  </a:lnTo>
                  <a:lnTo>
                    <a:pt x="306" y="1045"/>
                  </a:lnTo>
                  <a:lnTo>
                    <a:pt x="274" y="1029"/>
                  </a:lnTo>
                  <a:lnTo>
                    <a:pt x="241" y="1011"/>
                  </a:lnTo>
                  <a:lnTo>
                    <a:pt x="211" y="989"/>
                  </a:lnTo>
                  <a:lnTo>
                    <a:pt x="180" y="965"/>
                  </a:lnTo>
                  <a:lnTo>
                    <a:pt x="152" y="937"/>
                  </a:lnTo>
                  <a:lnTo>
                    <a:pt x="126" y="906"/>
                  </a:lnTo>
                  <a:lnTo>
                    <a:pt x="103" y="871"/>
                  </a:lnTo>
                  <a:lnTo>
                    <a:pt x="81" y="831"/>
                  </a:lnTo>
                  <a:lnTo>
                    <a:pt x="63" y="789"/>
                  </a:lnTo>
                  <a:lnTo>
                    <a:pt x="49" y="741"/>
                  </a:lnTo>
                  <a:lnTo>
                    <a:pt x="38" y="690"/>
                  </a:lnTo>
                  <a:lnTo>
                    <a:pt x="38" y="686"/>
                  </a:lnTo>
                  <a:lnTo>
                    <a:pt x="35" y="677"/>
                  </a:lnTo>
                  <a:lnTo>
                    <a:pt x="32" y="663"/>
                  </a:lnTo>
                  <a:lnTo>
                    <a:pt x="29" y="645"/>
                  </a:lnTo>
                  <a:lnTo>
                    <a:pt x="24" y="622"/>
                  </a:lnTo>
                  <a:lnTo>
                    <a:pt x="20" y="596"/>
                  </a:lnTo>
                  <a:lnTo>
                    <a:pt x="15" y="568"/>
                  </a:lnTo>
                  <a:lnTo>
                    <a:pt x="11" y="539"/>
                  </a:lnTo>
                  <a:lnTo>
                    <a:pt x="7" y="507"/>
                  </a:lnTo>
                  <a:lnTo>
                    <a:pt x="4" y="476"/>
                  </a:lnTo>
                  <a:lnTo>
                    <a:pt x="2" y="443"/>
                  </a:lnTo>
                  <a:lnTo>
                    <a:pt x="0" y="413"/>
                  </a:lnTo>
                  <a:lnTo>
                    <a:pt x="0" y="383"/>
                  </a:lnTo>
                  <a:lnTo>
                    <a:pt x="3" y="356"/>
                  </a:lnTo>
                  <a:lnTo>
                    <a:pt x="7" y="331"/>
                  </a:lnTo>
                  <a:lnTo>
                    <a:pt x="7" y="329"/>
                  </a:lnTo>
                  <a:lnTo>
                    <a:pt x="7" y="323"/>
                  </a:lnTo>
                  <a:lnTo>
                    <a:pt x="7" y="313"/>
                  </a:lnTo>
                  <a:lnTo>
                    <a:pt x="8" y="302"/>
                  </a:lnTo>
                  <a:lnTo>
                    <a:pt x="11" y="286"/>
                  </a:lnTo>
                  <a:lnTo>
                    <a:pt x="14" y="269"/>
                  </a:lnTo>
                  <a:lnTo>
                    <a:pt x="20" y="251"/>
                  </a:lnTo>
                  <a:lnTo>
                    <a:pt x="25" y="231"/>
                  </a:lnTo>
                  <a:lnTo>
                    <a:pt x="34" y="209"/>
                  </a:lnTo>
                  <a:lnTo>
                    <a:pt x="45" y="187"/>
                  </a:lnTo>
                  <a:lnTo>
                    <a:pt x="58" y="166"/>
                  </a:lnTo>
                  <a:lnTo>
                    <a:pt x="75" y="143"/>
                  </a:lnTo>
                  <a:lnTo>
                    <a:pt x="94" y="122"/>
                  </a:lnTo>
                  <a:lnTo>
                    <a:pt x="115" y="101"/>
                  </a:lnTo>
                  <a:lnTo>
                    <a:pt x="141" y="82"/>
                  </a:lnTo>
                  <a:lnTo>
                    <a:pt x="171" y="65"/>
                  </a:lnTo>
                  <a:lnTo>
                    <a:pt x="205" y="51"/>
                  </a:lnTo>
                  <a:lnTo>
                    <a:pt x="242" y="38"/>
                  </a:lnTo>
                  <a:lnTo>
                    <a:pt x="285" y="29"/>
                  </a:lnTo>
                  <a:lnTo>
                    <a:pt x="319" y="24"/>
                  </a:lnTo>
                  <a:lnTo>
                    <a:pt x="356" y="19"/>
                  </a:lnTo>
                  <a:lnTo>
                    <a:pt x="396" y="15"/>
                  </a:lnTo>
                  <a:lnTo>
                    <a:pt x="440" y="10"/>
                  </a:lnTo>
                  <a:lnTo>
                    <a:pt x="485" y="7"/>
                  </a:lnTo>
                  <a:lnTo>
                    <a:pt x="533" y="4"/>
                  </a:lnTo>
                  <a:lnTo>
                    <a:pt x="584" y="2"/>
                  </a:lnTo>
                  <a:lnTo>
                    <a:pt x="635" y="0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rgbClr val="F7964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8518525" y="2030413"/>
              <a:ext cx="2279650" cy="1725613"/>
            </a:xfrm>
            <a:custGeom>
              <a:avLst/>
              <a:gdLst>
                <a:gd name="T0" fmla="*/ 873 w 1436"/>
                <a:gd name="T1" fmla="*/ 0 h 1087"/>
                <a:gd name="T2" fmla="*/ 965 w 1436"/>
                <a:gd name="T3" fmla="*/ 3 h 1087"/>
                <a:gd name="T4" fmla="*/ 1046 w 1436"/>
                <a:gd name="T5" fmla="*/ 8 h 1087"/>
                <a:gd name="T6" fmla="*/ 1113 w 1436"/>
                <a:gd name="T7" fmla="*/ 18 h 1087"/>
                <a:gd name="T8" fmla="*/ 1182 w 1436"/>
                <a:gd name="T9" fmla="*/ 34 h 1087"/>
                <a:gd name="T10" fmla="*/ 1246 w 1436"/>
                <a:gd name="T11" fmla="*/ 53 h 1087"/>
                <a:gd name="T12" fmla="*/ 1302 w 1436"/>
                <a:gd name="T13" fmla="*/ 78 h 1087"/>
                <a:gd name="T14" fmla="*/ 1350 w 1436"/>
                <a:gd name="T15" fmla="*/ 111 h 1087"/>
                <a:gd name="T16" fmla="*/ 1390 w 1436"/>
                <a:gd name="T17" fmla="*/ 153 h 1087"/>
                <a:gd name="T18" fmla="*/ 1418 w 1436"/>
                <a:gd name="T19" fmla="*/ 210 h 1087"/>
                <a:gd name="T20" fmla="*/ 1434 w 1436"/>
                <a:gd name="T21" fmla="*/ 281 h 1087"/>
                <a:gd name="T22" fmla="*/ 1436 w 1436"/>
                <a:gd name="T23" fmla="*/ 370 h 1087"/>
                <a:gd name="T24" fmla="*/ 1433 w 1436"/>
                <a:gd name="T25" fmla="*/ 447 h 1087"/>
                <a:gd name="T26" fmla="*/ 1426 w 1436"/>
                <a:gd name="T27" fmla="*/ 527 h 1087"/>
                <a:gd name="T28" fmla="*/ 1416 w 1436"/>
                <a:gd name="T29" fmla="*/ 608 h 1087"/>
                <a:gd name="T30" fmla="*/ 1400 w 1436"/>
                <a:gd name="T31" fmla="*/ 687 h 1087"/>
                <a:gd name="T32" fmla="*/ 1376 w 1436"/>
                <a:gd name="T33" fmla="*/ 763 h 1087"/>
                <a:gd name="T34" fmla="*/ 1343 w 1436"/>
                <a:gd name="T35" fmla="*/ 835 h 1087"/>
                <a:gd name="T36" fmla="*/ 1299 w 1436"/>
                <a:gd name="T37" fmla="*/ 901 h 1087"/>
                <a:gd name="T38" fmla="*/ 1241 w 1436"/>
                <a:gd name="T39" fmla="*/ 959 h 1087"/>
                <a:gd name="T40" fmla="*/ 1169 w 1436"/>
                <a:gd name="T41" fmla="*/ 1007 h 1087"/>
                <a:gd name="T42" fmla="*/ 1081 w 1436"/>
                <a:gd name="T43" fmla="*/ 1043 h 1087"/>
                <a:gd name="T44" fmla="*/ 996 w 1436"/>
                <a:gd name="T45" fmla="*/ 1063 h 1087"/>
                <a:gd name="T46" fmla="*/ 924 w 1436"/>
                <a:gd name="T47" fmla="*/ 1076 h 1087"/>
                <a:gd name="T48" fmla="*/ 847 w 1436"/>
                <a:gd name="T49" fmla="*/ 1084 h 1087"/>
                <a:gd name="T50" fmla="*/ 766 w 1436"/>
                <a:gd name="T51" fmla="*/ 1087 h 1087"/>
                <a:gd name="T52" fmla="*/ 681 w 1436"/>
                <a:gd name="T53" fmla="*/ 1085 h 1087"/>
                <a:gd name="T54" fmla="*/ 597 w 1436"/>
                <a:gd name="T55" fmla="*/ 1075 h 1087"/>
                <a:gd name="T56" fmla="*/ 512 w 1436"/>
                <a:gd name="T57" fmla="*/ 1057 h 1087"/>
                <a:gd name="T58" fmla="*/ 429 w 1436"/>
                <a:gd name="T59" fmla="*/ 1030 h 1087"/>
                <a:gd name="T60" fmla="*/ 350 w 1436"/>
                <a:gd name="T61" fmla="*/ 992 h 1087"/>
                <a:gd name="T62" fmla="*/ 274 w 1436"/>
                <a:gd name="T63" fmla="*/ 944 h 1087"/>
                <a:gd name="T64" fmla="*/ 206 w 1436"/>
                <a:gd name="T65" fmla="*/ 883 h 1087"/>
                <a:gd name="T66" fmla="*/ 145 w 1436"/>
                <a:gd name="T67" fmla="*/ 808 h 1087"/>
                <a:gd name="T68" fmla="*/ 92 w 1436"/>
                <a:gd name="T69" fmla="*/ 718 h 1087"/>
                <a:gd name="T70" fmla="*/ 51 w 1436"/>
                <a:gd name="T71" fmla="*/ 613 h 1087"/>
                <a:gd name="T72" fmla="*/ 20 w 1436"/>
                <a:gd name="T73" fmla="*/ 491 h 1087"/>
                <a:gd name="T74" fmla="*/ 3 w 1436"/>
                <a:gd name="T75" fmla="*/ 350 h 1087"/>
                <a:gd name="T76" fmla="*/ 1 w 1436"/>
                <a:gd name="T77" fmla="*/ 272 h 1087"/>
                <a:gd name="T78" fmla="*/ 2 w 1436"/>
                <a:gd name="T79" fmla="*/ 259 h 1087"/>
                <a:gd name="T80" fmla="*/ 7 w 1436"/>
                <a:gd name="T81" fmla="*/ 237 h 1087"/>
                <a:gd name="T82" fmla="*/ 17 w 1436"/>
                <a:gd name="T83" fmla="*/ 207 h 1087"/>
                <a:gd name="T84" fmla="*/ 36 w 1436"/>
                <a:gd name="T85" fmla="*/ 174 h 1087"/>
                <a:gd name="T86" fmla="*/ 66 w 1436"/>
                <a:gd name="T87" fmla="*/ 138 h 1087"/>
                <a:gd name="T88" fmla="*/ 108 w 1436"/>
                <a:gd name="T89" fmla="*/ 103 h 1087"/>
                <a:gd name="T90" fmla="*/ 166 w 1436"/>
                <a:gd name="T91" fmla="*/ 70 h 1087"/>
                <a:gd name="T92" fmla="*/ 242 w 1436"/>
                <a:gd name="T93" fmla="*/ 43 h 1087"/>
                <a:gd name="T94" fmla="*/ 337 w 1436"/>
                <a:gd name="T95" fmla="*/ 24 h 1087"/>
                <a:gd name="T96" fmla="*/ 397 w 1436"/>
                <a:gd name="T97" fmla="*/ 18 h 1087"/>
                <a:gd name="T98" fmla="*/ 426 w 1436"/>
                <a:gd name="T99" fmla="*/ 16 h 1087"/>
                <a:gd name="T100" fmla="*/ 479 w 1436"/>
                <a:gd name="T101" fmla="*/ 13 h 1087"/>
                <a:gd name="T102" fmla="*/ 550 w 1436"/>
                <a:gd name="T103" fmla="*/ 8 h 1087"/>
                <a:gd name="T104" fmla="*/ 635 w 1436"/>
                <a:gd name="T105" fmla="*/ 5 h 1087"/>
                <a:gd name="T106" fmla="*/ 729 w 1436"/>
                <a:gd name="T107" fmla="*/ 2 h 1087"/>
                <a:gd name="T108" fmla="*/ 825 w 1436"/>
                <a:gd name="T109" fmla="*/ 0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36" h="1087">
                  <a:moveTo>
                    <a:pt x="825" y="0"/>
                  </a:moveTo>
                  <a:lnTo>
                    <a:pt x="873" y="0"/>
                  </a:lnTo>
                  <a:lnTo>
                    <a:pt x="920" y="2"/>
                  </a:lnTo>
                  <a:lnTo>
                    <a:pt x="965" y="3"/>
                  </a:lnTo>
                  <a:lnTo>
                    <a:pt x="1007" y="5"/>
                  </a:lnTo>
                  <a:lnTo>
                    <a:pt x="1046" y="8"/>
                  </a:lnTo>
                  <a:lnTo>
                    <a:pt x="1082" y="13"/>
                  </a:lnTo>
                  <a:lnTo>
                    <a:pt x="1113" y="18"/>
                  </a:lnTo>
                  <a:lnTo>
                    <a:pt x="1148" y="26"/>
                  </a:lnTo>
                  <a:lnTo>
                    <a:pt x="1182" y="34"/>
                  </a:lnTo>
                  <a:lnTo>
                    <a:pt x="1214" y="43"/>
                  </a:lnTo>
                  <a:lnTo>
                    <a:pt x="1246" y="53"/>
                  </a:lnTo>
                  <a:lnTo>
                    <a:pt x="1275" y="65"/>
                  </a:lnTo>
                  <a:lnTo>
                    <a:pt x="1302" y="78"/>
                  </a:lnTo>
                  <a:lnTo>
                    <a:pt x="1328" y="93"/>
                  </a:lnTo>
                  <a:lnTo>
                    <a:pt x="1350" y="111"/>
                  </a:lnTo>
                  <a:lnTo>
                    <a:pt x="1372" y="131"/>
                  </a:lnTo>
                  <a:lnTo>
                    <a:pt x="1390" y="153"/>
                  </a:lnTo>
                  <a:lnTo>
                    <a:pt x="1404" y="179"/>
                  </a:lnTo>
                  <a:lnTo>
                    <a:pt x="1418" y="210"/>
                  </a:lnTo>
                  <a:lnTo>
                    <a:pt x="1427" y="243"/>
                  </a:lnTo>
                  <a:lnTo>
                    <a:pt x="1434" y="281"/>
                  </a:lnTo>
                  <a:lnTo>
                    <a:pt x="1436" y="323"/>
                  </a:lnTo>
                  <a:lnTo>
                    <a:pt x="1436" y="370"/>
                  </a:lnTo>
                  <a:lnTo>
                    <a:pt x="1435" y="409"/>
                  </a:lnTo>
                  <a:lnTo>
                    <a:pt x="1433" y="447"/>
                  </a:lnTo>
                  <a:lnTo>
                    <a:pt x="1429" y="487"/>
                  </a:lnTo>
                  <a:lnTo>
                    <a:pt x="1426" y="527"/>
                  </a:lnTo>
                  <a:lnTo>
                    <a:pt x="1421" y="567"/>
                  </a:lnTo>
                  <a:lnTo>
                    <a:pt x="1416" y="608"/>
                  </a:lnTo>
                  <a:lnTo>
                    <a:pt x="1409" y="647"/>
                  </a:lnTo>
                  <a:lnTo>
                    <a:pt x="1400" y="687"/>
                  </a:lnTo>
                  <a:lnTo>
                    <a:pt x="1389" y="726"/>
                  </a:lnTo>
                  <a:lnTo>
                    <a:pt x="1376" y="763"/>
                  </a:lnTo>
                  <a:lnTo>
                    <a:pt x="1361" y="800"/>
                  </a:lnTo>
                  <a:lnTo>
                    <a:pt x="1343" y="835"/>
                  </a:lnTo>
                  <a:lnTo>
                    <a:pt x="1322" y="869"/>
                  </a:lnTo>
                  <a:lnTo>
                    <a:pt x="1299" y="901"/>
                  </a:lnTo>
                  <a:lnTo>
                    <a:pt x="1272" y="931"/>
                  </a:lnTo>
                  <a:lnTo>
                    <a:pt x="1241" y="959"/>
                  </a:lnTo>
                  <a:lnTo>
                    <a:pt x="1208" y="985"/>
                  </a:lnTo>
                  <a:lnTo>
                    <a:pt x="1169" y="1007"/>
                  </a:lnTo>
                  <a:lnTo>
                    <a:pt x="1128" y="1026"/>
                  </a:lnTo>
                  <a:lnTo>
                    <a:pt x="1081" y="1043"/>
                  </a:lnTo>
                  <a:lnTo>
                    <a:pt x="1030" y="1057"/>
                  </a:lnTo>
                  <a:lnTo>
                    <a:pt x="996" y="1063"/>
                  </a:lnTo>
                  <a:lnTo>
                    <a:pt x="961" y="1070"/>
                  </a:lnTo>
                  <a:lnTo>
                    <a:pt x="924" y="1076"/>
                  </a:lnTo>
                  <a:lnTo>
                    <a:pt x="886" y="1080"/>
                  </a:lnTo>
                  <a:lnTo>
                    <a:pt x="847" y="1084"/>
                  </a:lnTo>
                  <a:lnTo>
                    <a:pt x="806" y="1086"/>
                  </a:lnTo>
                  <a:lnTo>
                    <a:pt x="766" y="1087"/>
                  </a:lnTo>
                  <a:lnTo>
                    <a:pt x="724" y="1087"/>
                  </a:lnTo>
                  <a:lnTo>
                    <a:pt x="681" y="1085"/>
                  </a:lnTo>
                  <a:lnTo>
                    <a:pt x="639" y="1080"/>
                  </a:lnTo>
                  <a:lnTo>
                    <a:pt x="597" y="1075"/>
                  </a:lnTo>
                  <a:lnTo>
                    <a:pt x="554" y="1067"/>
                  </a:lnTo>
                  <a:lnTo>
                    <a:pt x="512" y="1057"/>
                  </a:lnTo>
                  <a:lnTo>
                    <a:pt x="470" y="1044"/>
                  </a:lnTo>
                  <a:lnTo>
                    <a:pt x="429" y="1030"/>
                  </a:lnTo>
                  <a:lnTo>
                    <a:pt x="389" y="1013"/>
                  </a:lnTo>
                  <a:lnTo>
                    <a:pt x="350" y="992"/>
                  </a:lnTo>
                  <a:lnTo>
                    <a:pt x="311" y="970"/>
                  </a:lnTo>
                  <a:lnTo>
                    <a:pt x="274" y="944"/>
                  </a:lnTo>
                  <a:lnTo>
                    <a:pt x="239" y="915"/>
                  </a:lnTo>
                  <a:lnTo>
                    <a:pt x="206" y="883"/>
                  </a:lnTo>
                  <a:lnTo>
                    <a:pt x="174" y="847"/>
                  </a:lnTo>
                  <a:lnTo>
                    <a:pt x="145" y="808"/>
                  </a:lnTo>
                  <a:lnTo>
                    <a:pt x="117" y="765"/>
                  </a:lnTo>
                  <a:lnTo>
                    <a:pt x="92" y="718"/>
                  </a:lnTo>
                  <a:lnTo>
                    <a:pt x="70" y="667"/>
                  </a:lnTo>
                  <a:lnTo>
                    <a:pt x="51" y="613"/>
                  </a:lnTo>
                  <a:lnTo>
                    <a:pt x="34" y="554"/>
                  </a:lnTo>
                  <a:lnTo>
                    <a:pt x="20" y="491"/>
                  </a:lnTo>
                  <a:lnTo>
                    <a:pt x="10" y="422"/>
                  </a:lnTo>
                  <a:lnTo>
                    <a:pt x="3" y="350"/>
                  </a:lnTo>
                  <a:lnTo>
                    <a:pt x="0" y="273"/>
                  </a:lnTo>
                  <a:lnTo>
                    <a:pt x="1" y="272"/>
                  </a:lnTo>
                  <a:lnTo>
                    <a:pt x="1" y="266"/>
                  </a:lnTo>
                  <a:lnTo>
                    <a:pt x="2" y="259"/>
                  </a:lnTo>
                  <a:lnTo>
                    <a:pt x="3" y="249"/>
                  </a:lnTo>
                  <a:lnTo>
                    <a:pt x="7" y="237"/>
                  </a:lnTo>
                  <a:lnTo>
                    <a:pt x="11" y="223"/>
                  </a:lnTo>
                  <a:lnTo>
                    <a:pt x="17" y="207"/>
                  </a:lnTo>
                  <a:lnTo>
                    <a:pt x="26" y="192"/>
                  </a:lnTo>
                  <a:lnTo>
                    <a:pt x="36" y="174"/>
                  </a:lnTo>
                  <a:lnTo>
                    <a:pt x="49" y="156"/>
                  </a:lnTo>
                  <a:lnTo>
                    <a:pt x="66" y="138"/>
                  </a:lnTo>
                  <a:lnTo>
                    <a:pt x="85" y="120"/>
                  </a:lnTo>
                  <a:lnTo>
                    <a:pt x="108" y="103"/>
                  </a:lnTo>
                  <a:lnTo>
                    <a:pt x="135" y="86"/>
                  </a:lnTo>
                  <a:lnTo>
                    <a:pt x="166" y="70"/>
                  </a:lnTo>
                  <a:lnTo>
                    <a:pt x="201" y="56"/>
                  </a:lnTo>
                  <a:lnTo>
                    <a:pt x="242" y="43"/>
                  </a:lnTo>
                  <a:lnTo>
                    <a:pt x="287" y="32"/>
                  </a:lnTo>
                  <a:lnTo>
                    <a:pt x="337" y="24"/>
                  </a:lnTo>
                  <a:lnTo>
                    <a:pt x="393" y="18"/>
                  </a:lnTo>
                  <a:lnTo>
                    <a:pt x="397" y="18"/>
                  </a:lnTo>
                  <a:lnTo>
                    <a:pt x="408" y="17"/>
                  </a:lnTo>
                  <a:lnTo>
                    <a:pt x="426" y="16"/>
                  </a:lnTo>
                  <a:lnTo>
                    <a:pt x="450" y="14"/>
                  </a:lnTo>
                  <a:lnTo>
                    <a:pt x="479" y="13"/>
                  </a:lnTo>
                  <a:lnTo>
                    <a:pt x="513" y="11"/>
                  </a:lnTo>
                  <a:lnTo>
                    <a:pt x="550" y="8"/>
                  </a:lnTo>
                  <a:lnTo>
                    <a:pt x="591" y="6"/>
                  </a:lnTo>
                  <a:lnTo>
                    <a:pt x="635" y="5"/>
                  </a:lnTo>
                  <a:lnTo>
                    <a:pt x="681" y="3"/>
                  </a:lnTo>
                  <a:lnTo>
                    <a:pt x="729" y="2"/>
                  </a:lnTo>
                  <a:lnTo>
                    <a:pt x="777" y="0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F7964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5202424" y="1949694"/>
              <a:ext cx="5880099" cy="1930400"/>
            </a:xfrm>
            <a:custGeom>
              <a:avLst/>
              <a:gdLst>
                <a:gd name="T0" fmla="*/ 2618 w 3704"/>
                <a:gd name="T1" fmla="*/ 112 h 1216"/>
                <a:gd name="T2" fmla="*/ 2402 w 3704"/>
                <a:gd name="T3" fmla="*/ 145 h 1216"/>
                <a:gd name="T4" fmla="*/ 2169 w 3704"/>
                <a:gd name="T5" fmla="*/ 266 h 1216"/>
                <a:gd name="T6" fmla="*/ 2132 w 3704"/>
                <a:gd name="T7" fmla="*/ 356 h 1216"/>
                <a:gd name="T8" fmla="*/ 2202 w 3704"/>
                <a:gd name="T9" fmla="*/ 748 h 1216"/>
                <a:gd name="T10" fmla="*/ 2443 w 3704"/>
                <a:gd name="T11" fmla="*/ 1037 h 1216"/>
                <a:gd name="T12" fmla="*/ 2765 w 3704"/>
                <a:gd name="T13" fmla="*/ 1135 h 1216"/>
                <a:gd name="T14" fmla="*/ 3073 w 3704"/>
                <a:gd name="T15" fmla="*/ 1117 h 1216"/>
                <a:gd name="T16" fmla="*/ 3369 w 3704"/>
                <a:gd name="T17" fmla="*/ 951 h 1216"/>
                <a:gd name="T18" fmla="*/ 3476 w 3704"/>
                <a:gd name="T19" fmla="*/ 651 h 1216"/>
                <a:gd name="T20" fmla="*/ 3482 w 3704"/>
                <a:gd name="T21" fmla="*/ 332 h 1216"/>
                <a:gd name="T22" fmla="*/ 3339 w 3704"/>
                <a:gd name="T23" fmla="*/ 160 h 1216"/>
                <a:gd name="T24" fmla="*/ 3035 w 3704"/>
                <a:gd name="T25" fmla="*/ 99 h 1216"/>
                <a:gd name="T26" fmla="*/ 650 w 3704"/>
                <a:gd name="T27" fmla="*/ 98 h 1216"/>
                <a:gd name="T28" fmla="*/ 350 w 3704"/>
                <a:gd name="T29" fmla="*/ 172 h 1216"/>
                <a:gd name="T30" fmla="*/ 234 w 3704"/>
                <a:gd name="T31" fmla="*/ 341 h 1216"/>
                <a:gd name="T32" fmla="*/ 219 w 3704"/>
                <a:gd name="T33" fmla="*/ 459 h 1216"/>
                <a:gd name="T34" fmla="*/ 245 w 3704"/>
                <a:gd name="T35" fmla="*/ 700 h 1216"/>
                <a:gd name="T36" fmla="*/ 318 w 3704"/>
                <a:gd name="T37" fmla="*/ 921 h 1216"/>
                <a:gd name="T38" fmla="*/ 547 w 3704"/>
                <a:gd name="T39" fmla="*/ 1101 h 1216"/>
                <a:gd name="T40" fmla="*/ 773 w 3704"/>
                <a:gd name="T41" fmla="*/ 1141 h 1216"/>
                <a:gd name="T42" fmla="*/ 977 w 3704"/>
                <a:gd name="T43" fmla="*/ 1128 h 1216"/>
                <a:gd name="T44" fmla="*/ 1365 w 3704"/>
                <a:gd name="T45" fmla="*/ 956 h 1216"/>
                <a:gd name="T46" fmla="*/ 1546 w 3704"/>
                <a:gd name="T47" fmla="*/ 657 h 1216"/>
                <a:gd name="T48" fmla="*/ 1572 w 3704"/>
                <a:gd name="T49" fmla="*/ 357 h 1216"/>
                <a:gd name="T50" fmla="*/ 1397 w 3704"/>
                <a:gd name="T51" fmla="*/ 162 h 1216"/>
                <a:gd name="T52" fmla="*/ 1008 w 3704"/>
                <a:gd name="T53" fmla="*/ 92 h 1216"/>
                <a:gd name="T54" fmla="*/ 3229 w 3704"/>
                <a:gd name="T55" fmla="*/ 15 h 1216"/>
                <a:gd name="T56" fmla="*/ 3563 w 3704"/>
                <a:gd name="T57" fmla="*/ 67 h 1216"/>
                <a:gd name="T58" fmla="*/ 3692 w 3704"/>
                <a:gd name="T59" fmla="*/ 329 h 1216"/>
                <a:gd name="T60" fmla="*/ 3614 w 3704"/>
                <a:gd name="T61" fmla="*/ 443 h 1216"/>
                <a:gd name="T62" fmla="*/ 3560 w 3704"/>
                <a:gd name="T63" fmla="*/ 784 h 1216"/>
                <a:gd name="T64" fmla="*/ 3334 w 3704"/>
                <a:gd name="T65" fmla="*/ 1095 h 1216"/>
                <a:gd name="T66" fmla="*/ 3041 w 3704"/>
                <a:gd name="T67" fmla="*/ 1203 h 1216"/>
                <a:gd name="T68" fmla="*/ 2833 w 3704"/>
                <a:gd name="T69" fmla="*/ 1216 h 1216"/>
                <a:gd name="T70" fmla="*/ 2562 w 3704"/>
                <a:gd name="T71" fmla="*/ 1176 h 1216"/>
                <a:gd name="T72" fmla="*/ 2207 w 3704"/>
                <a:gd name="T73" fmla="*/ 960 h 1216"/>
                <a:gd name="T74" fmla="*/ 2023 w 3704"/>
                <a:gd name="T75" fmla="*/ 636 h 1216"/>
                <a:gd name="T76" fmla="*/ 1974 w 3704"/>
                <a:gd name="T77" fmla="*/ 465 h 1216"/>
                <a:gd name="T78" fmla="*/ 1856 w 3704"/>
                <a:gd name="T79" fmla="*/ 378 h 1216"/>
                <a:gd name="T80" fmla="*/ 1786 w 3704"/>
                <a:gd name="T81" fmla="*/ 387 h 1216"/>
                <a:gd name="T82" fmla="*/ 1683 w 3704"/>
                <a:gd name="T83" fmla="*/ 527 h 1216"/>
                <a:gd name="T84" fmla="*/ 1644 w 3704"/>
                <a:gd name="T85" fmla="*/ 663 h 1216"/>
                <a:gd name="T86" fmla="*/ 1388 w 3704"/>
                <a:gd name="T87" fmla="*/ 1054 h 1216"/>
                <a:gd name="T88" fmla="*/ 1080 w 3704"/>
                <a:gd name="T89" fmla="*/ 1194 h 1216"/>
                <a:gd name="T90" fmla="*/ 824 w 3704"/>
                <a:gd name="T91" fmla="*/ 1212 h 1216"/>
                <a:gd name="T92" fmla="*/ 472 w 3704"/>
                <a:gd name="T93" fmla="*/ 1156 h 1216"/>
                <a:gd name="T94" fmla="*/ 196 w 3704"/>
                <a:gd name="T95" fmla="*/ 919 h 1216"/>
                <a:gd name="T96" fmla="*/ 117 w 3704"/>
                <a:gd name="T97" fmla="*/ 554 h 1216"/>
                <a:gd name="T98" fmla="*/ 76 w 3704"/>
                <a:gd name="T99" fmla="*/ 360 h 1216"/>
                <a:gd name="T100" fmla="*/ 0 w 3704"/>
                <a:gd name="T101" fmla="*/ 342 h 1216"/>
                <a:gd name="T102" fmla="*/ 382 w 3704"/>
                <a:gd name="T103" fmla="*/ 47 h 1216"/>
                <a:gd name="T104" fmla="*/ 878 w 3704"/>
                <a:gd name="T105" fmla="*/ 23 h 1216"/>
                <a:gd name="T106" fmla="*/ 1397 w 3704"/>
                <a:gd name="T107" fmla="*/ 82 h 1216"/>
                <a:gd name="T108" fmla="*/ 1705 w 3704"/>
                <a:gd name="T109" fmla="*/ 169 h 1216"/>
                <a:gd name="T110" fmla="*/ 1867 w 3704"/>
                <a:gd name="T111" fmla="*/ 175 h 1216"/>
                <a:gd name="T112" fmla="*/ 1974 w 3704"/>
                <a:gd name="T113" fmla="*/ 172 h 1216"/>
                <a:gd name="T114" fmla="*/ 2259 w 3704"/>
                <a:gd name="T115" fmla="*/ 96 h 1216"/>
                <a:gd name="T116" fmla="*/ 2689 w 3704"/>
                <a:gd name="T117" fmla="*/ 10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04" h="1216">
                  <a:moveTo>
                    <a:pt x="2917" y="97"/>
                  </a:moveTo>
                  <a:lnTo>
                    <a:pt x="2856" y="97"/>
                  </a:lnTo>
                  <a:lnTo>
                    <a:pt x="2812" y="99"/>
                  </a:lnTo>
                  <a:lnTo>
                    <a:pt x="2770" y="100"/>
                  </a:lnTo>
                  <a:lnTo>
                    <a:pt x="2728" y="103"/>
                  </a:lnTo>
                  <a:lnTo>
                    <a:pt x="2689" y="106"/>
                  </a:lnTo>
                  <a:lnTo>
                    <a:pt x="2652" y="109"/>
                  </a:lnTo>
                  <a:lnTo>
                    <a:pt x="2618" y="112"/>
                  </a:lnTo>
                  <a:lnTo>
                    <a:pt x="2588" y="115"/>
                  </a:lnTo>
                  <a:lnTo>
                    <a:pt x="2562" y="117"/>
                  </a:lnTo>
                  <a:lnTo>
                    <a:pt x="2540" y="119"/>
                  </a:lnTo>
                  <a:lnTo>
                    <a:pt x="2525" y="122"/>
                  </a:lnTo>
                  <a:lnTo>
                    <a:pt x="2514" y="123"/>
                  </a:lnTo>
                  <a:lnTo>
                    <a:pt x="2511" y="124"/>
                  </a:lnTo>
                  <a:lnTo>
                    <a:pt x="2454" y="134"/>
                  </a:lnTo>
                  <a:lnTo>
                    <a:pt x="2402" y="145"/>
                  </a:lnTo>
                  <a:lnTo>
                    <a:pt x="2356" y="159"/>
                  </a:lnTo>
                  <a:lnTo>
                    <a:pt x="2315" y="172"/>
                  </a:lnTo>
                  <a:lnTo>
                    <a:pt x="2281" y="188"/>
                  </a:lnTo>
                  <a:lnTo>
                    <a:pt x="2250" y="203"/>
                  </a:lnTo>
                  <a:lnTo>
                    <a:pt x="2223" y="218"/>
                  </a:lnTo>
                  <a:lnTo>
                    <a:pt x="2202" y="234"/>
                  </a:lnTo>
                  <a:lnTo>
                    <a:pt x="2184" y="250"/>
                  </a:lnTo>
                  <a:lnTo>
                    <a:pt x="2169" y="266"/>
                  </a:lnTo>
                  <a:lnTo>
                    <a:pt x="2158" y="281"/>
                  </a:lnTo>
                  <a:lnTo>
                    <a:pt x="2149" y="295"/>
                  </a:lnTo>
                  <a:lnTo>
                    <a:pt x="2142" y="308"/>
                  </a:lnTo>
                  <a:lnTo>
                    <a:pt x="2138" y="321"/>
                  </a:lnTo>
                  <a:lnTo>
                    <a:pt x="2134" y="332"/>
                  </a:lnTo>
                  <a:lnTo>
                    <a:pt x="2133" y="341"/>
                  </a:lnTo>
                  <a:lnTo>
                    <a:pt x="2132" y="349"/>
                  </a:lnTo>
                  <a:lnTo>
                    <a:pt x="2132" y="356"/>
                  </a:lnTo>
                  <a:lnTo>
                    <a:pt x="2132" y="359"/>
                  </a:lnTo>
                  <a:lnTo>
                    <a:pt x="2133" y="360"/>
                  </a:lnTo>
                  <a:lnTo>
                    <a:pt x="2136" y="437"/>
                  </a:lnTo>
                  <a:lnTo>
                    <a:pt x="2142" y="507"/>
                  </a:lnTo>
                  <a:lnTo>
                    <a:pt x="2152" y="575"/>
                  </a:lnTo>
                  <a:lnTo>
                    <a:pt x="2166" y="637"/>
                  </a:lnTo>
                  <a:lnTo>
                    <a:pt x="2183" y="694"/>
                  </a:lnTo>
                  <a:lnTo>
                    <a:pt x="2202" y="748"/>
                  </a:lnTo>
                  <a:lnTo>
                    <a:pt x="2224" y="797"/>
                  </a:lnTo>
                  <a:lnTo>
                    <a:pt x="2249" y="841"/>
                  </a:lnTo>
                  <a:lnTo>
                    <a:pt x="2277" y="883"/>
                  </a:lnTo>
                  <a:lnTo>
                    <a:pt x="2306" y="921"/>
                  </a:lnTo>
                  <a:lnTo>
                    <a:pt x="2338" y="955"/>
                  </a:lnTo>
                  <a:lnTo>
                    <a:pt x="2372" y="985"/>
                  </a:lnTo>
                  <a:lnTo>
                    <a:pt x="2407" y="1014"/>
                  </a:lnTo>
                  <a:lnTo>
                    <a:pt x="2443" y="1037"/>
                  </a:lnTo>
                  <a:lnTo>
                    <a:pt x="2481" y="1059"/>
                  </a:lnTo>
                  <a:lnTo>
                    <a:pt x="2520" y="1077"/>
                  </a:lnTo>
                  <a:lnTo>
                    <a:pt x="2559" y="1092"/>
                  </a:lnTo>
                  <a:lnTo>
                    <a:pt x="2600" y="1106"/>
                  </a:lnTo>
                  <a:lnTo>
                    <a:pt x="2640" y="1116"/>
                  </a:lnTo>
                  <a:lnTo>
                    <a:pt x="2682" y="1125"/>
                  </a:lnTo>
                  <a:lnTo>
                    <a:pt x="2724" y="1132"/>
                  </a:lnTo>
                  <a:lnTo>
                    <a:pt x="2765" y="1135"/>
                  </a:lnTo>
                  <a:lnTo>
                    <a:pt x="2807" y="1138"/>
                  </a:lnTo>
                  <a:lnTo>
                    <a:pt x="2847" y="1140"/>
                  </a:lnTo>
                  <a:lnTo>
                    <a:pt x="2888" y="1138"/>
                  </a:lnTo>
                  <a:lnTo>
                    <a:pt x="2927" y="1136"/>
                  </a:lnTo>
                  <a:lnTo>
                    <a:pt x="2965" y="1133"/>
                  </a:lnTo>
                  <a:lnTo>
                    <a:pt x="3003" y="1128"/>
                  </a:lnTo>
                  <a:lnTo>
                    <a:pt x="3039" y="1124"/>
                  </a:lnTo>
                  <a:lnTo>
                    <a:pt x="3073" y="1117"/>
                  </a:lnTo>
                  <a:lnTo>
                    <a:pt x="3106" y="1110"/>
                  </a:lnTo>
                  <a:lnTo>
                    <a:pt x="3157" y="1097"/>
                  </a:lnTo>
                  <a:lnTo>
                    <a:pt x="3203" y="1080"/>
                  </a:lnTo>
                  <a:lnTo>
                    <a:pt x="3244" y="1060"/>
                  </a:lnTo>
                  <a:lnTo>
                    <a:pt x="3281" y="1036"/>
                  </a:lnTo>
                  <a:lnTo>
                    <a:pt x="3314" y="1010"/>
                  </a:lnTo>
                  <a:lnTo>
                    <a:pt x="3343" y="981"/>
                  </a:lnTo>
                  <a:lnTo>
                    <a:pt x="3369" y="951"/>
                  </a:lnTo>
                  <a:lnTo>
                    <a:pt x="3392" y="918"/>
                  </a:lnTo>
                  <a:lnTo>
                    <a:pt x="3411" y="883"/>
                  </a:lnTo>
                  <a:lnTo>
                    <a:pt x="3426" y="847"/>
                  </a:lnTo>
                  <a:lnTo>
                    <a:pt x="3441" y="810"/>
                  </a:lnTo>
                  <a:lnTo>
                    <a:pt x="3452" y="771"/>
                  </a:lnTo>
                  <a:lnTo>
                    <a:pt x="3461" y="731"/>
                  </a:lnTo>
                  <a:lnTo>
                    <a:pt x="3469" y="692"/>
                  </a:lnTo>
                  <a:lnTo>
                    <a:pt x="3476" y="651"/>
                  </a:lnTo>
                  <a:lnTo>
                    <a:pt x="3480" y="611"/>
                  </a:lnTo>
                  <a:lnTo>
                    <a:pt x="3484" y="570"/>
                  </a:lnTo>
                  <a:lnTo>
                    <a:pt x="3486" y="531"/>
                  </a:lnTo>
                  <a:lnTo>
                    <a:pt x="3488" y="492"/>
                  </a:lnTo>
                  <a:lnTo>
                    <a:pt x="3491" y="453"/>
                  </a:lnTo>
                  <a:lnTo>
                    <a:pt x="3491" y="408"/>
                  </a:lnTo>
                  <a:lnTo>
                    <a:pt x="3488" y="368"/>
                  </a:lnTo>
                  <a:lnTo>
                    <a:pt x="3482" y="332"/>
                  </a:lnTo>
                  <a:lnTo>
                    <a:pt x="3473" y="299"/>
                  </a:lnTo>
                  <a:lnTo>
                    <a:pt x="3461" y="270"/>
                  </a:lnTo>
                  <a:lnTo>
                    <a:pt x="3447" y="245"/>
                  </a:lnTo>
                  <a:lnTo>
                    <a:pt x="3430" y="223"/>
                  </a:lnTo>
                  <a:lnTo>
                    <a:pt x="3410" y="204"/>
                  </a:lnTo>
                  <a:lnTo>
                    <a:pt x="3388" y="187"/>
                  </a:lnTo>
                  <a:lnTo>
                    <a:pt x="3365" y="172"/>
                  </a:lnTo>
                  <a:lnTo>
                    <a:pt x="3339" y="160"/>
                  </a:lnTo>
                  <a:lnTo>
                    <a:pt x="3311" y="149"/>
                  </a:lnTo>
                  <a:lnTo>
                    <a:pt x="3281" y="140"/>
                  </a:lnTo>
                  <a:lnTo>
                    <a:pt x="3251" y="131"/>
                  </a:lnTo>
                  <a:lnTo>
                    <a:pt x="3218" y="124"/>
                  </a:lnTo>
                  <a:lnTo>
                    <a:pt x="3185" y="116"/>
                  </a:lnTo>
                  <a:lnTo>
                    <a:pt x="3140" y="109"/>
                  </a:lnTo>
                  <a:lnTo>
                    <a:pt x="3089" y="104"/>
                  </a:lnTo>
                  <a:lnTo>
                    <a:pt x="3035" y="99"/>
                  </a:lnTo>
                  <a:lnTo>
                    <a:pt x="2977" y="97"/>
                  </a:lnTo>
                  <a:lnTo>
                    <a:pt x="2917" y="97"/>
                  </a:lnTo>
                  <a:close/>
                  <a:moveTo>
                    <a:pt x="901" y="89"/>
                  </a:moveTo>
                  <a:lnTo>
                    <a:pt x="848" y="89"/>
                  </a:lnTo>
                  <a:lnTo>
                    <a:pt x="796" y="90"/>
                  </a:lnTo>
                  <a:lnTo>
                    <a:pt x="746" y="92"/>
                  </a:lnTo>
                  <a:lnTo>
                    <a:pt x="696" y="95"/>
                  </a:lnTo>
                  <a:lnTo>
                    <a:pt x="650" y="98"/>
                  </a:lnTo>
                  <a:lnTo>
                    <a:pt x="606" y="101"/>
                  </a:lnTo>
                  <a:lnTo>
                    <a:pt x="566" y="106"/>
                  </a:lnTo>
                  <a:lnTo>
                    <a:pt x="527" y="112"/>
                  </a:lnTo>
                  <a:lnTo>
                    <a:pt x="494" y="116"/>
                  </a:lnTo>
                  <a:lnTo>
                    <a:pt x="451" y="126"/>
                  </a:lnTo>
                  <a:lnTo>
                    <a:pt x="413" y="139"/>
                  </a:lnTo>
                  <a:lnTo>
                    <a:pt x="379" y="154"/>
                  </a:lnTo>
                  <a:lnTo>
                    <a:pt x="350" y="172"/>
                  </a:lnTo>
                  <a:lnTo>
                    <a:pt x="324" y="191"/>
                  </a:lnTo>
                  <a:lnTo>
                    <a:pt x="303" y="212"/>
                  </a:lnTo>
                  <a:lnTo>
                    <a:pt x="285" y="234"/>
                  </a:lnTo>
                  <a:lnTo>
                    <a:pt x="269" y="256"/>
                  </a:lnTo>
                  <a:lnTo>
                    <a:pt x="256" y="278"/>
                  </a:lnTo>
                  <a:lnTo>
                    <a:pt x="247" y="301"/>
                  </a:lnTo>
                  <a:lnTo>
                    <a:pt x="240" y="321"/>
                  </a:lnTo>
                  <a:lnTo>
                    <a:pt x="234" y="341"/>
                  </a:lnTo>
                  <a:lnTo>
                    <a:pt x="229" y="358"/>
                  </a:lnTo>
                  <a:lnTo>
                    <a:pt x="227" y="374"/>
                  </a:lnTo>
                  <a:lnTo>
                    <a:pt x="226" y="387"/>
                  </a:lnTo>
                  <a:lnTo>
                    <a:pt x="225" y="396"/>
                  </a:lnTo>
                  <a:lnTo>
                    <a:pt x="225" y="403"/>
                  </a:lnTo>
                  <a:lnTo>
                    <a:pt x="225" y="405"/>
                  </a:lnTo>
                  <a:lnTo>
                    <a:pt x="220" y="431"/>
                  </a:lnTo>
                  <a:lnTo>
                    <a:pt x="219" y="459"/>
                  </a:lnTo>
                  <a:lnTo>
                    <a:pt x="219" y="489"/>
                  </a:lnTo>
                  <a:lnTo>
                    <a:pt x="220" y="522"/>
                  </a:lnTo>
                  <a:lnTo>
                    <a:pt x="223" y="555"/>
                  </a:lnTo>
                  <a:lnTo>
                    <a:pt x="227" y="587"/>
                  </a:lnTo>
                  <a:lnTo>
                    <a:pt x="231" y="619"/>
                  </a:lnTo>
                  <a:lnTo>
                    <a:pt x="236" y="648"/>
                  </a:lnTo>
                  <a:lnTo>
                    <a:pt x="241" y="675"/>
                  </a:lnTo>
                  <a:lnTo>
                    <a:pt x="245" y="700"/>
                  </a:lnTo>
                  <a:lnTo>
                    <a:pt x="249" y="720"/>
                  </a:lnTo>
                  <a:lnTo>
                    <a:pt x="252" y="735"/>
                  </a:lnTo>
                  <a:lnTo>
                    <a:pt x="254" y="745"/>
                  </a:lnTo>
                  <a:lnTo>
                    <a:pt x="255" y="748"/>
                  </a:lnTo>
                  <a:lnTo>
                    <a:pt x="267" y="798"/>
                  </a:lnTo>
                  <a:lnTo>
                    <a:pt x="280" y="843"/>
                  </a:lnTo>
                  <a:lnTo>
                    <a:pt x="298" y="884"/>
                  </a:lnTo>
                  <a:lnTo>
                    <a:pt x="318" y="921"/>
                  </a:lnTo>
                  <a:lnTo>
                    <a:pt x="341" y="955"/>
                  </a:lnTo>
                  <a:lnTo>
                    <a:pt x="367" y="985"/>
                  </a:lnTo>
                  <a:lnTo>
                    <a:pt x="394" y="1011"/>
                  </a:lnTo>
                  <a:lnTo>
                    <a:pt x="422" y="1035"/>
                  </a:lnTo>
                  <a:lnTo>
                    <a:pt x="452" y="1055"/>
                  </a:lnTo>
                  <a:lnTo>
                    <a:pt x="482" y="1073"/>
                  </a:lnTo>
                  <a:lnTo>
                    <a:pt x="514" y="1089"/>
                  </a:lnTo>
                  <a:lnTo>
                    <a:pt x="547" y="1101"/>
                  </a:lnTo>
                  <a:lnTo>
                    <a:pt x="578" y="1111"/>
                  </a:lnTo>
                  <a:lnTo>
                    <a:pt x="610" y="1120"/>
                  </a:lnTo>
                  <a:lnTo>
                    <a:pt x="640" y="1127"/>
                  </a:lnTo>
                  <a:lnTo>
                    <a:pt x="670" y="1132"/>
                  </a:lnTo>
                  <a:lnTo>
                    <a:pt x="698" y="1136"/>
                  </a:lnTo>
                  <a:lnTo>
                    <a:pt x="725" y="1138"/>
                  </a:lnTo>
                  <a:lnTo>
                    <a:pt x="750" y="1140"/>
                  </a:lnTo>
                  <a:lnTo>
                    <a:pt x="773" y="1141"/>
                  </a:lnTo>
                  <a:lnTo>
                    <a:pt x="793" y="1141"/>
                  </a:lnTo>
                  <a:lnTo>
                    <a:pt x="810" y="1140"/>
                  </a:lnTo>
                  <a:lnTo>
                    <a:pt x="823" y="1140"/>
                  </a:lnTo>
                  <a:lnTo>
                    <a:pt x="834" y="1138"/>
                  </a:lnTo>
                  <a:lnTo>
                    <a:pt x="840" y="1138"/>
                  </a:lnTo>
                  <a:lnTo>
                    <a:pt x="842" y="1137"/>
                  </a:lnTo>
                  <a:lnTo>
                    <a:pt x="912" y="1135"/>
                  </a:lnTo>
                  <a:lnTo>
                    <a:pt x="977" y="1128"/>
                  </a:lnTo>
                  <a:lnTo>
                    <a:pt x="1039" y="1118"/>
                  </a:lnTo>
                  <a:lnTo>
                    <a:pt x="1096" y="1104"/>
                  </a:lnTo>
                  <a:lnTo>
                    <a:pt x="1150" y="1087"/>
                  </a:lnTo>
                  <a:lnTo>
                    <a:pt x="1200" y="1065"/>
                  </a:lnTo>
                  <a:lnTo>
                    <a:pt x="1247" y="1042"/>
                  </a:lnTo>
                  <a:lnTo>
                    <a:pt x="1290" y="1016"/>
                  </a:lnTo>
                  <a:lnTo>
                    <a:pt x="1329" y="987"/>
                  </a:lnTo>
                  <a:lnTo>
                    <a:pt x="1365" y="956"/>
                  </a:lnTo>
                  <a:lnTo>
                    <a:pt x="1398" y="922"/>
                  </a:lnTo>
                  <a:lnTo>
                    <a:pt x="1427" y="889"/>
                  </a:lnTo>
                  <a:lnTo>
                    <a:pt x="1454" y="852"/>
                  </a:lnTo>
                  <a:lnTo>
                    <a:pt x="1478" y="814"/>
                  </a:lnTo>
                  <a:lnTo>
                    <a:pt x="1499" y="776"/>
                  </a:lnTo>
                  <a:lnTo>
                    <a:pt x="1517" y="737"/>
                  </a:lnTo>
                  <a:lnTo>
                    <a:pt x="1533" y="698"/>
                  </a:lnTo>
                  <a:lnTo>
                    <a:pt x="1546" y="657"/>
                  </a:lnTo>
                  <a:lnTo>
                    <a:pt x="1556" y="618"/>
                  </a:lnTo>
                  <a:lnTo>
                    <a:pt x="1565" y="577"/>
                  </a:lnTo>
                  <a:lnTo>
                    <a:pt x="1571" y="538"/>
                  </a:lnTo>
                  <a:lnTo>
                    <a:pt x="1575" y="500"/>
                  </a:lnTo>
                  <a:lnTo>
                    <a:pt x="1578" y="461"/>
                  </a:lnTo>
                  <a:lnTo>
                    <a:pt x="1578" y="425"/>
                  </a:lnTo>
                  <a:lnTo>
                    <a:pt x="1575" y="391"/>
                  </a:lnTo>
                  <a:lnTo>
                    <a:pt x="1572" y="357"/>
                  </a:lnTo>
                  <a:lnTo>
                    <a:pt x="1568" y="325"/>
                  </a:lnTo>
                  <a:lnTo>
                    <a:pt x="1559" y="295"/>
                  </a:lnTo>
                  <a:lnTo>
                    <a:pt x="1544" y="267"/>
                  </a:lnTo>
                  <a:lnTo>
                    <a:pt x="1524" y="242"/>
                  </a:lnTo>
                  <a:lnTo>
                    <a:pt x="1498" y="218"/>
                  </a:lnTo>
                  <a:lnTo>
                    <a:pt x="1469" y="197"/>
                  </a:lnTo>
                  <a:lnTo>
                    <a:pt x="1435" y="179"/>
                  </a:lnTo>
                  <a:lnTo>
                    <a:pt x="1397" y="162"/>
                  </a:lnTo>
                  <a:lnTo>
                    <a:pt x="1356" y="148"/>
                  </a:lnTo>
                  <a:lnTo>
                    <a:pt x="1312" y="135"/>
                  </a:lnTo>
                  <a:lnTo>
                    <a:pt x="1265" y="124"/>
                  </a:lnTo>
                  <a:lnTo>
                    <a:pt x="1217" y="114"/>
                  </a:lnTo>
                  <a:lnTo>
                    <a:pt x="1166" y="107"/>
                  </a:lnTo>
                  <a:lnTo>
                    <a:pt x="1114" y="100"/>
                  </a:lnTo>
                  <a:lnTo>
                    <a:pt x="1062" y="96"/>
                  </a:lnTo>
                  <a:lnTo>
                    <a:pt x="1008" y="92"/>
                  </a:lnTo>
                  <a:lnTo>
                    <a:pt x="954" y="90"/>
                  </a:lnTo>
                  <a:lnTo>
                    <a:pt x="901" y="89"/>
                  </a:lnTo>
                  <a:close/>
                  <a:moveTo>
                    <a:pt x="2913" y="0"/>
                  </a:moveTo>
                  <a:lnTo>
                    <a:pt x="2980" y="0"/>
                  </a:lnTo>
                  <a:lnTo>
                    <a:pt x="3045" y="2"/>
                  </a:lnTo>
                  <a:lnTo>
                    <a:pt x="3108" y="6"/>
                  </a:lnTo>
                  <a:lnTo>
                    <a:pt x="3170" y="10"/>
                  </a:lnTo>
                  <a:lnTo>
                    <a:pt x="3229" y="15"/>
                  </a:lnTo>
                  <a:lnTo>
                    <a:pt x="3284" y="22"/>
                  </a:lnTo>
                  <a:lnTo>
                    <a:pt x="3335" y="27"/>
                  </a:lnTo>
                  <a:lnTo>
                    <a:pt x="3384" y="35"/>
                  </a:lnTo>
                  <a:lnTo>
                    <a:pt x="3429" y="42"/>
                  </a:lnTo>
                  <a:lnTo>
                    <a:pt x="3469" y="49"/>
                  </a:lnTo>
                  <a:lnTo>
                    <a:pt x="3505" y="55"/>
                  </a:lnTo>
                  <a:lnTo>
                    <a:pt x="3537" y="61"/>
                  </a:lnTo>
                  <a:lnTo>
                    <a:pt x="3563" y="67"/>
                  </a:lnTo>
                  <a:lnTo>
                    <a:pt x="3584" y="71"/>
                  </a:lnTo>
                  <a:lnTo>
                    <a:pt x="3599" y="76"/>
                  </a:lnTo>
                  <a:lnTo>
                    <a:pt x="3608" y="78"/>
                  </a:lnTo>
                  <a:lnTo>
                    <a:pt x="3611" y="78"/>
                  </a:lnTo>
                  <a:lnTo>
                    <a:pt x="3704" y="323"/>
                  </a:lnTo>
                  <a:lnTo>
                    <a:pt x="3703" y="324"/>
                  </a:lnTo>
                  <a:lnTo>
                    <a:pt x="3699" y="325"/>
                  </a:lnTo>
                  <a:lnTo>
                    <a:pt x="3692" y="329"/>
                  </a:lnTo>
                  <a:lnTo>
                    <a:pt x="3683" y="334"/>
                  </a:lnTo>
                  <a:lnTo>
                    <a:pt x="3671" y="342"/>
                  </a:lnTo>
                  <a:lnTo>
                    <a:pt x="3655" y="353"/>
                  </a:lnTo>
                  <a:lnTo>
                    <a:pt x="3637" y="369"/>
                  </a:lnTo>
                  <a:lnTo>
                    <a:pt x="3628" y="380"/>
                  </a:lnTo>
                  <a:lnTo>
                    <a:pt x="3621" y="397"/>
                  </a:lnTo>
                  <a:lnTo>
                    <a:pt x="3618" y="419"/>
                  </a:lnTo>
                  <a:lnTo>
                    <a:pt x="3614" y="443"/>
                  </a:lnTo>
                  <a:lnTo>
                    <a:pt x="3612" y="473"/>
                  </a:lnTo>
                  <a:lnTo>
                    <a:pt x="3610" y="506"/>
                  </a:lnTo>
                  <a:lnTo>
                    <a:pt x="3606" y="543"/>
                  </a:lnTo>
                  <a:lnTo>
                    <a:pt x="3603" y="585"/>
                  </a:lnTo>
                  <a:lnTo>
                    <a:pt x="3596" y="630"/>
                  </a:lnTo>
                  <a:lnTo>
                    <a:pt x="3588" y="678"/>
                  </a:lnTo>
                  <a:lnTo>
                    <a:pt x="3576" y="729"/>
                  </a:lnTo>
                  <a:lnTo>
                    <a:pt x="3560" y="784"/>
                  </a:lnTo>
                  <a:lnTo>
                    <a:pt x="3541" y="841"/>
                  </a:lnTo>
                  <a:lnTo>
                    <a:pt x="3520" y="889"/>
                  </a:lnTo>
                  <a:lnTo>
                    <a:pt x="3495" y="933"/>
                  </a:lnTo>
                  <a:lnTo>
                    <a:pt x="3468" y="972"/>
                  </a:lnTo>
                  <a:lnTo>
                    <a:pt x="3438" y="1008"/>
                  </a:lnTo>
                  <a:lnTo>
                    <a:pt x="3404" y="1039"/>
                  </a:lnTo>
                  <a:lnTo>
                    <a:pt x="3370" y="1069"/>
                  </a:lnTo>
                  <a:lnTo>
                    <a:pt x="3334" y="1095"/>
                  </a:lnTo>
                  <a:lnTo>
                    <a:pt x="3297" y="1117"/>
                  </a:lnTo>
                  <a:lnTo>
                    <a:pt x="3259" y="1136"/>
                  </a:lnTo>
                  <a:lnTo>
                    <a:pt x="3221" y="1153"/>
                  </a:lnTo>
                  <a:lnTo>
                    <a:pt x="3182" y="1167"/>
                  </a:lnTo>
                  <a:lnTo>
                    <a:pt x="3145" y="1179"/>
                  </a:lnTo>
                  <a:lnTo>
                    <a:pt x="3109" y="1189"/>
                  </a:lnTo>
                  <a:lnTo>
                    <a:pt x="3073" y="1197"/>
                  </a:lnTo>
                  <a:lnTo>
                    <a:pt x="3041" y="1203"/>
                  </a:lnTo>
                  <a:lnTo>
                    <a:pt x="3009" y="1207"/>
                  </a:lnTo>
                  <a:lnTo>
                    <a:pt x="2981" y="1209"/>
                  </a:lnTo>
                  <a:lnTo>
                    <a:pt x="2956" y="1212"/>
                  </a:lnTo>
                  <a:lnTo>
                    <a:pt x="2934" y="1212"/>
                  </a:lnTo>
                  <a:lnTo>
                    <a:pt x="2909" y="1213"/>
                  </a:lnTo>
                  <a:lnTo>
                    <a:pt x="2884" y="1214"/>
                  </a:lnTo>
                  <a:lnTo>
                    <a:pt x="2859" y="1215"/>
                  </a:lnTo>
                  <a:lnTo>
                    <a:pt x="2833" y="1216"/>
                  </a:lnTo>
                  <a:lnTo>
                    <a:pt x="2805" y="1216"/>
                  </a:lnTo>
                  <a:lnTo>
                    <a:pt x="2775" y="1215"/>
                  </a:lnTo>
                  <a:lnTo>
                    <a:pt x="2745" y="1214"/>
                  </a:lnTo>
                  <a:lnTo>
                    <a:pt x="2712" y="1210"/>
                  </a:lnTo>
                  <a:lnTo>
                    <a:pt x="2678" y="1205"/>
                  </a:lnTo>
                  <a:lnTo>
                    <a:pt x="2642" y="1198"/>
                  </a:lnTo>
                  <a:lnTo>
                    <a:pt x="2603" y="1188"/>
                  </a:lnTo>
                  <a:lnTo>
                    <a:pt x="2562" y="1176"/>
                  </a:lnTo>
                  <a:lnTo>
                    <a:pt x="2518" y="1159"/>
                  </a:lnTo>
                  <a:lnTo>
                    <a:pt x="2471" y="1140"/>
                  </a:lnTo>
                  <a:lnTo>
                    <a:pt x="2420" y="1116"/>
                  </a:lnTo>
                  <a:lnTo>
                    <a:pt x="2367" y="1089"/>
                  </a:lnTo>
                  <a:lnTo>
                    <a:pt x="2322" y="1061"/>
                  </a:lnTo>
                  <a:lnTo>
                    <a:pt x="2282" y="1030"/>
                  </a:lnTo>
                  <a:lnTo>
                    <a:pt x="2243" y="997"/>
                  </a:lnTo>
                  <a:lnTo>
                    <a:pt x="2207" y="960"/>
                  </a:lnTo>
                  <a:lnTo>
                    <a:pt x="2176" y="920"/>
                  </a:lnTo>
                  <a:lnTo>
                    <a:pt x="2147" y="880"/>
                  </a:lnTo>
                  <a:lnTo>
                    <a:pt x="2120" y="839"/>
                  </a:lnTo>
                  <a:lnTo>
                    <a:pt x="2096" y="797"/>
                  </a:lnTo>
                  <a:lnTo>
                    <a:pt x="2074" y="755"/>
                  </a:lnTo>
                  <a:lnTo>
                    <a:pt x="2055" y="714"/>
                  </a:lnTo>
                  <a:lnTo>
                    <a:pt x="2038" y="674"/>
                  </a:lnTo>
                  <a:lnTo>
                    <a:pt x="2023" y="636"/>
                  </a:lnTo>
                  <a:lnTo>
                    <a:pt x="2011" y="601"/>
                  </a:lnTo>
                  <a:lnTo>
                    <a:pt x="2001" y="568"/>
                  </a:lnTo>
                  <a:lnTo>
                    <a:pt x="1992" y="539"/>
                  </a:lnTo>
                  <a:lnTo>
                    <a:pt x="1985" y="513"/>
                  </a:lnTo>
                  <a:lnTo>
                    <a:pt x="1980" y="493"/>
                  </a:lnTo>
                  <a:lnTo>
                    <a:pt x="1976" y="477"/>
                  </a:lnTo>
                  <a:lnTo>
                    <a:pt x="1975" y="468"/>
                  </a:lnTo>
                  <a:lnTo>
                    <a:pt x="1974" y="465"/>
                  </a:lnTo>
                  <a:lnTo>
                    <a:pt x="1962" y="442"/>
                  </a:lnTo>
                  <a:lnTo>
                    <a:pt x="1949" y="424"/>
                  </a:lnTo>
                  <a:lnTo>
                    <a:pt x="1933" y="411"/>
                  </a:lnTo>
                  <a:lnTo>
                    <a:pt x="1917" y="400"/>
                  </a:lnTo>
                  <a:lnTo>
                    <a:pt x="1900" y="391"/>
                  </a:lnTo>
                  <a:lnTo>
                    <a:pt x="1884" y="385"/>
                  </a:lnTo>
                  <a:lnTo>
                    <a:pt x="1869" y="380"/>
                  </a:lnTo>
                  <a:lnTo>
                    <a:pt x="1856" y="378"/>
                  </a:lnTo>
                  <a:lnTo>
                    <a:pt x="1845" y="377"/>
                  </a:lnTo>
                  <a:lnTo>
                    <a:pt x="1839" y="377"/>
                  </a:lnTo>
                  <a:lnTo>
                    <a:pt x="1836" y="377"/>
                  </a:lnTo>
                  <a:lnTo>
                    <a:pt x="1834" y="377"/>
                  </a:lnTo>
                  <a:lnTo>
                    <a:pt x="1826" y="377"/>
                  </a:lnTo>
                  <a:lnTo>
                    <a:pt x="1816" y="379"/>
                  </a:lnTo>
                  <a:lnTo>
                    <a:pt x="1802" y="382"/>
                  </a:lnTo>
                  <a:lnTo>
                    <a:pt x="1786" y="387"/>
                  </a:lnTo>
                  <a:lnTo>
                    <a:pt x="1770" y="394"/>
                  </a:lnTo>
                  <a:lnTo>
                    <a:pt x="1753" y="404"/>
                  </a:lnTo>
                  <a:lnTo>
                    <a:pt x="1736" y="417"/>
                  </a:lnTo>
                  <a:lnTo>
                    <a:pt x="1722" y="434"/>
                  </a:lnTo>
                  <a:lnTo>
                    <a:pt x="1710" y="455"/>
                  </a:lnTo>
                  <a:lnTo>
                    <a:pt x="1700" y="477"/>
                  </a:lnTo>
                  <a:lnTo>
                    <a:pt x="1691" y="502"/>
                  </a:lnTo>
                  <a:lnTo>
                    <a:pt x="1683" y="527"/>
                  </a:lnTo>
                  <a:lnTo>
                    <a:pt x="1674" y="551"/>
                  </a:lnTo>
                  <a:lnTo>
                    <a:pt x="1668" y="576"/>
                  </a:lnTo>
                  <a:lnTo>
                    <a:pt x="1661" y="599"/>
                  </a:lnTo>
                  <a:lnTo>
                    <a:pt x="1655" y="620"/>
                  </a:lnTo>
                  <a:lnTo>
                    <a:pt x="1651" y="638"/>
                  </a:lnTo>
                  <a:lnTo>
                    <a:pt x="1647" y="651"/>
                  </a:lnTo>
                  <a:lnTo>
                    <a:pt x="1645" y="659"/>
                  </a:lnTo>
                  <a:lnTo>
                    <a:pt x="1644" y="663"/>
                  </a:lnTo>
                  <a:lnTo>
                    <a:pt x="1619" y="730"/>
                  </a:lnTo>
                  <a:lnTo>
                    <a:pt x="1591" y="792"/>
                  </a:lnTo>
                  <a:lnTo>
                    <a:pt x="1561" y="847"/>
                  </a:lnTo>
                  <a:lnTo>
                    <a:pt x="1529" y="898"/>
                  </a:lnTo>
                  <a:lnTo>
                    <a:pt x="1496" y="944"/>
                  </a:lnTo>
                  <a:lnTo>
                    <a:pt x="1461" y="985"/>
                  </a:lnTo>
                  <a:lnTo>
                    <a:pt x="1425" y="1021"/>
                  </a:lnTo>
                  <a:lnTo>
                    <a:pt x="1388" y="1054"/>
                  </a:lnTo>
                  <a:lnTo>
                    <a:pt x="1349" y="1082"/>
                  </a:lnTo>
                  <a:lnTo>
                    <a:pt x="1310" y="1107"/>
                  </a:lnTo>
                  <a:lnTo>
                    <a:pt x="1272" y="1128"/>
                  </a:lnTo>
                  <a:lnTo>
                    <a:pt x="1233" y="1146"/>
                  </a:lnTo>
                  <a:lnTo>
                    <a:pt x="1193" y="1162"/>
                  </a:lnTo>
                  <a:lnTo>
                    <a:pt x="1155" y="1174"/>
                  </a:lnTo>
                  <a:lnTo>
                    <a:pt x="1117" y="1185"/>
                  </a:lnTo>
                  <a:lnTo>
                    <a:pt x="1080" y="1194"/>
                  </a:lnTo>
                  <a:lnTo>
                    <a:pt x="1044" y="1199"/>
                  </a:lnTo>
                  <a:lnTo>
                    <a:pt x="1009" y="1204"/>
                  </a:lnTo>
                  <a:lnTo>
                    <a:pt x="975" y="1207"/>
                  </a:lnTo>
                  <a:lnTo>
                    <a:pt x="943" y="1209"/>
                  </a:lnTo>
                  <a:lnTo>
                    <a:pt x="914" y="1210"/>
                  </a:lnTo>
                  <a:lnTo>
                    <a:pt x="887" y="1212"/>
                  </a:lnTo>
                  <a:lnTo>
                    <a:pt x="861" y="1212"/>
                  </a:lnTo>
                  <a:lnTo>
                    <a:pt x="824" y="1212"/>
                  </a:lnTo>
                  <a:lnTo>
                    <a:pt x="784" y="1212"/>
                  </a:lnTo>
                  <a:lnTo>
                    <a:pt x="742" y="1209"/>
                  </a:lnTo>
                  <a:lnTo>
                    <a:pt x="698" y="1205"/>
                  </a:lnTo>
                  <a:lnTo>
                    <a:pt x="653" y="1200"/>
                  </a:lnTo>
                  <a:lnTo>
                    <a:pt x="607" y="1192"/>
                  </a:lnTo>
                  <a:lnTo>
                    <a:pt x="562" y="1183"/>
                  </a:lnTo>
                  <a:lnTo>
                    <a:pt x="516" y="1171"/>
                  </a:lnTo>
                  <a:lnTo>
                    <a:pt x="472" y="1156"/>
                  </a:lnTo>
                  <a:lnTo>
                    <a:pt x="428" y="1140"/>
                  </a:lnTo>
                  <a:lnTo>
                    <a:pt x="387" y="1119"/>
                  </a:lnTo>
                  <a:lnTo>
                    <a:pt x="347" y="1096"/>
                  </a:lnTo>
                  <a:lnTo>
                    <a:pt x="310" y="1069"/>
                  </a:lnTo>
                  <a:lnTo>
                    <a:pt x="277" y="1038"/>
                  </a:lnTo>
                  <a:lnTo>
                    <a:pt x="247" y="1003"/>
                  </a:lnTo>
                  <a:lnTo>
                    <a:pt x="219" y="962"/>
                  </a:lnTo>
                  <a:lnTo>
                    <a:pt x="196" y="919"/>
                  </a:lnTo>
                  <a:lnTo>
                    <a:pt x="177" y="873"/>
                  </a:lnTo>
                  <a:lnTo>
                    <a:pt x="161" y="826"/>
                  </a:lnTo>
                  <a:lnTo>
                    <a:pt x="147" y="779"/>
                  </a:lnTo>
                  <a:lnTo>
                    <a:pt x="137" y="731"/>
                  </a:lnTo>
                  <a:lnTo>
                    <a:pt x="130" y="684"/>
                  </a:lnTo>
                  <a:lnTo>
                    <a:pt x="125" y="638"/>
                  </a:lnTo>
                  <a:lnTo>
                    <a:pt x="120" y="594"/>
                  </a:lnTo>
                  <a:lnTo>
                    <a:pt x="117" y="554"/>
                  </a:lnTo>
                  <a:lnTo>
                    <a:pt x="115" y="515"/>
                  </a:lnTo>
                  <a:lnTo>
                    <a:pt x="114" y="482"/>
                  </a:lnTo>
                  <a:lnTo>
                    <a:pt x="111" y="451"/>
                  </a:lnTo>
                  <a:lnTo>
                    <a:pt x="110" y="426"/>
                  </a:lnTo>
                  <a:lnTo>
                    <a:pt x="106" y="404"/>
                  </a:lnTo>
                  <a:lnTo>
                    <a:pt x="98" y="385"/>
                  </a:lnTo>
                  <a:lnTo>
                    <a:pt x="88" y="370"/>
                  </a:lnTo>
                  <a:lnTo>
                    <a:pt x="76" y="360"/>
                  </a:lnTo>
                  <a:lnTo>
                    <a:pt x="64" y="351"/>
                  </a:lnTo>
                  <a:lnTo>
                    <a:pt x="51" y="347"/>
                  </a:lnTo>
                  <a:lnTo>
                    <a:pt x="38" y="343"/>
                  </a:lnTo>
                  <a:lnTo>
                    <a:pt x="26" y="341"/>
                  </a:lnTo>
                  <a:lnTo>
                    <a:pt x="16" y="341"/>
                  </a:lnTo>
                  <a:lnTo>
                    <a:pt x="8" y="341"/>
                  </a:lnTo>
                  <a:lnTo>
                    <a:pt x="2" y="341"/>
                  </a:lnTo>
                  <a:lnTo>
                    <a:pt x="0" y="342"/>
                  </a:lnTo>
                  <a:lnTo>
                    <a:pt x="66" y="68"/>
                  </a:lnTo>
                  <a:lnTo>
                    <a:pt x="94" y="68"/>
                  </a:lnTo>
                  <a:lnTo>
                    <a:pt x="130" y="67"/>
                  </a:lnTo>
                  <a:lnTo>
                    <a:pt x="171" y="64"/>
                  </a:lnTo>
                  <a:lnTo>
                    <a:pt x="218" y="61"/>
                  </a:lnTo>
                  <a:lnTo>
                    <a:pt x="269" y="56"/>
                  </a:lnTo>
                  <a:lnTo>
                    <a:pt x="324" y="52"/>
                  </a:lnTo>
                  <a:lnTo>
                    <a:pt x="382" y="47"/>
                  </a:lnTo>
                  <a:lnTo>
                    <a:pt x="443" y="43"/>
                  </a:lnTo>
                  <a:lnTo>
                    <a:pt x="505" y="38"/>
                  </a:lnTo>
                  <a:lnTo>
                    <a:pt x="569" y="33"/>
                  </a:lnTo>
                  <a:lnTo>
                    <a:pt x="633" y="29"/>
                  </a:lnTo>
                  <a:lnTo>
                    <a:pt x="696" y="26"/>
                  </a:lnTo>
                  <a:lnTo>
                    <a:pt x="759" y="24"/>
                  </a:lnTo>
                  <a:lnTo>
                    <a:pt x="820" y="23"/>
                  </a:lnTo>
                  <a:lnTo>
                    <a:pt x="878" y="23"/>
                  </a:lnTo>
                  <a:lnTo>
                    <a:pt x="945" y="25"/>
                  </a:lnTo>
                  <a:lnTo>
                    <a:pt x="1012" y="29"/>
                  </a:lnTo>
                  <a:lnTo>
                    <a:pt x="1081" y="35"/>
                  </a:lnTo>
                  <a:lnTo>
                    <a:pt x="1147" y="43"/>
                  </a:lnTo>
                  <a:lnTo>
                    <a:pt x="1213" y="51"/>
                  </a:lnTo>
                  <a:lnTo>
                    <a:pt x="1277" y="61"/>
                  </a:lnTo>
                  <a:lnTo>
                    <a:pt x="1338" y="71"/>
                  </a:lnTo>
                  <a:lnTo>
                    <a:pt x="1397" y="82"/>
                  </a:lnTo>
                  <a:lnTo>
                    <a:pt x="1450" y="94"/>
                  </a:lnTo>
                  <a:lnTo>
                    <a:pt x="1499" y="106"/>
                  </a:lnTo>
                  <a:lnTo>
                    <a:pt x="1542" y="118"/>
                  </a:lnTo>
                  <a:lnTo>
                    <a:pt x="1579" y="130"/>
                  </a:lnTo>
                  <a:lnTo>
                    <a:pt x="1608" y="141"/>
                  </a:lnTo>
                  <a:lnTo>
                    <a:pt x="1640" y="153"/>
                  </a:lnTo>
                  <a:lnTo>
                    <a:pt x="1672" y="162"/>
                  </a:lnTo>
                  <a:lnTo>
                    <a:pt x="1705" y="169"/>
                  </a:lnTo>
                  <a:lnTo>
                    <a:pt x="1735" y="173"/>
                  </a:lnTo>
                  <a:lnTo>
                    <a:pt x="1766" y="176"/>
                  </a:lnTo>
                  <a:lnTo>
                    <a:pt x="1793" y="177"/>
                  </a:lnTo>
                  <a:lnTo>
                    <a:pt x="1817" y="177"/>
                  </a:lnTo>
                  <a:lnTo>
                    <a:pt x="1838" y="176"/>
                  </a:lnTo>
                  <a:lnTo>
                    <a:pt x="1853" y="176"/>
                  </a:lnTo>
                  <a:lnTo>
                    <a:pt x="1863" y="175"/>
                  </a:lnTo>
                  <a:lnTo>
                    <a:pt x="1867" y="175"/>
                  </a:lnTo>
                  <a:lnTo>
                    <a:pt x="1868" y="175"/>
                  </a:lnTo>
                  <a:lnTo>
                    <a:pt x="1872" y="176"/>
                  </a:lnTo>
                  <a:lnTo>
                    <a:pt x="1880" y="177"/>
                  </a:lnTo>
                  <a:lnTo>
                    <a:pt x="1890" y="177"/>
                  </a:lnTo>
                  <a:lnTo>
                    <a:pt x="1905" y="178"/>
                  </a:lnTo>
                  <a:lnTo>
                    <a:pt x="1924" y="177"/>
                  </a:lnTo>
                  <a:lnTo>
                    <a:pt x="1947" y="176"/>
                  </a:lnTo>
                  <a:lnTo>
                    <a:pt x="1974" y="172"/>
                  </a:lnTo>
                  <a:lnTo>
                    <a:pt x="2005" y="167"/>
                  </a:lnTo>
                  <a:lnTo>
                    <a:pt x="2042" y="160"/>
                  </a:lnTo>
                  <a:lnTo>
                    <a:pt x="2084" y="150"/>
                  </a:lnTo>
                  <a:lnTo>
                    <a:pt x="2116" y="141"/>
                  </a:lnTo>
                  <a:lnTo>
                    <a:pt x="2150" y="131"/>
                  </a:lnTo>
                  <a:lnTo>
                    <a:pt x="2185" y="119"/>
                  </a:lnTo>
                  <a:lnTo>
                    <a:pt x="2221" y="108"/>
                  </a:lnTo>
                  <a:lnTo>
                    <a:pt x="2259" y="96"/>
                  </a:lnTo>
                  <a:lnTo>
                    <a:pt x="2301" y="83"/>
                  </a:lnTo>
                  <a:lnTo>
                    <a:pt x="2345" y="71"/>
                  </a:lnTo>
                  <a:lnTo>
                    <a:pt x="2392" y="59"/>
                  </a:lnTo>
                  <a:lnTo>
                    <a:pt x="2443" y="47"/>
                  </a:lnTo>
                  <a:lnTo>
                    <a:pt x="2498" y="36"/>
                  </a:lnTo>
                  <a:lnTo>
                    <a:pt x="2556" y="27"/>
                  </a:lnTo>
                  <a:lnTo>
                    <a:pt x="2620" y="18"/>
                  </a:lnTo>
                  <a:lnTo>
                    <a:pt x="2689" y="10"/>
                  </a:lnTo>
                  <a:lnTo>
                    <a:pt x="2763" y="5"/>
                  </a:lnTo>
                  <a:lnTo>
                    <a:pt x="2844" y="1"/>
                  </a:lnTo>
                  <a:lnTo>
                    <a:pt x="2913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91448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14" name="Content Placeholder 4"/>
          <p:cNvSpPr txBox="1">
            <a:spLocks/>
          </p:cNvSpPr>
          <p:nvPr/>
        </p:nvSpPr>
        <p:spPr>
          <a:xfrm>
            <a:off x="1985820" y="3656118"/>
            <a:ext cx="4837256" cy="1784101"/>
          </a:xfrm>
          <a:prstGeom prst="rect">
            <a:avLst/>
          </a:prstGeom>
        </p:spPr>
        <p:txBody>
          <a:bodyPr wrap="square" tIns="0">
            <a:noAutofit/>
          </a:bodyPr>
          <a:lstStyle>
            <a:lvl1pPr marL="0" indent="0" algn="l" defTabSz="1218987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494" indent="0" algn="l" defTabSz="1218987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18986" indent="0" algn="l" defTabSz="1218987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480" indent="0" algn="l" defTabSz="1218987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37973" indent="0" algn="l" defTabSz="1218987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0" dirty="0">
                <a:solidFill>
                  <a:schemeClr val="tx2"/>
                </a:solidFill>
              </a:rPr>
              <a:t>“</a:t>
            </a:r>
            <a:r>
              <a:rPr lang="en-US" sz="2000" b="0" i="1" dirty="0">
                <a:solidFill>
                  <a:schemeClr val="tx2"/>
                </a:solidFill>
              </a:rPr>
              <a:t>Procurement in Investment Project Financing supports borrowers to achieve value for money with integrity in delivering sustainable development</a:t>
            </a:r>
            <a:r>
              <a:rPr lang="en-US" sz="2000" b="0" dirty="0">
                <a:solidFill>
                  <a:schemeClr val="tx2"/>
                </a:solidFill>
              </a:rPr>
              <a:t>”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0550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86538"/>
            <a:ext cx="2170104" cy="56370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870675" y="6356352"/>
            <a:ext cx="2879291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NPF | Standard Procurement Documents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258614" y="6356352"/>
            <a:ext cx="886691" cy="365125"/>
          </a:xfrm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NZ" altLang="en-US" sz="1100" dirty="0">
                <a:solidFill>
                  <a:srgbClr val="595959"/>
                </a:solidFill>
                <a:latin typeface="Arial" panose="020B0604020202020204" pitchFamily="34" charset="0"/>
              </a:rPr>
              <a:t>Slide </a:t>
            </a:r>
            <a:fld id="{C17D4279-5C75-407D-866B-2EA7252BBFA1}" type="slidenum">
              <a:rPr lang="en-NZ" altLang="en-US" sz="1100">
                <a:solidFill>
                  <a:srgbClr val="595959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69</a:t>
            </a:fld>
            <a:endParaRPr lang="en-NZ" altLang="en-US" sz="110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4673" y="107837"/>
            <a:ext cx="0" cy="927100"/>
          </a:xfrm>
          <a:prstGeom prst="line">
            <a:avLst/>
          </a:prstGeom>
          <a:solidFill>
            <a:schemeClr val="tx2">
              <a:lumMod val="75000"/>
            </a:schemeClr>
          </a:solidFill>
          <a:ln w="28575">
            <a:solidFill>
              <a:srgbClr val="009B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Rectangle 8"/>
          <p:cNvSpPr/>
          <p:nvPr/>
        </p:nvSpPr>
        <p:spPr>
          <a:xfrm>
            <a:off x="2310319" y="344316"/>
            <a:ext cx="6730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NZ" sz="2800" b="0" dirty="0">
                <a:solidFill>
                  <a:srgbClr val="002345"/>
                </a:solidFill>
                <a:latin typeface="Arial"/>
                <a:ea typeface="ＭＳ Ｐゴシック" charset="0"/>
                <a:cs typeface="Andes ExtraLight"/>
              </a:rPr>
              <a:t>Negotiation</a:t>
            </a:r>
            <a:endParaRPr lang="en-NZ" sz="1200" b="0" dirty="0">
              <a:solidFill>
                <a:srgbClr val="FF0000"/>
              </a:solidFill>
              <a:latin typeface="Arial"/>
              <a:ea typeface="ＭＳ Ｐゴシック" charset="0"/>
              <a:cs typeface="Andes Extra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978" y="1353102"/>
            <a:ext cx="8786811" cy="4732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option, in international competitive procurement, that allows the borrower to conduct a negotiation following evaluation and before contract award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signal in the procurement document that Negotiation may be used 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Borrower’s discretion to use will depend on market response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Negotiation may address terms and conditions, price, social/ environmental aspects + innovation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must not materially change the borrower’s requirements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Sequence: </a:t>
            </a:r>
          </a:p>
          <a:p>
            <a:pPr marL="628650" lvl="1" indent="-268288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negotiate first with the bidder/proposer with the MAB/P</a:t>
            </a:r>
          </a:p>
          <a:p>
            <a:pPr marL="628650" lvl="1" indent="-268288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outcome unsuccessful, negotiate with next MAB/P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held in presence of independent probity assurance provider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Probity report is shared with the Bank</a:t>
            </a:r>
            <a:endParaRPr lang="en-NZ" sz="20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5"/>
          <p:cNvSpPr txBox="1">
            <a:spLocks/>
          </p:cNvSpPr>
          <p:nvPr/>
        </p:nvSpPr>
        <p:spPr bwMode="auto">
          <a:xfrm>
            <a:off x="258613" y="271885"/>
            <a:ext cx="2000416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5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0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4700" kern="0" dirty="0">
                <a:ea typeface="ＭＳ Ｐゴシック" charset="0"/>
              </a:rPr>
              <a:t>RFP GWNcS</a:t>
            </a:r>
          </a:p>
          <a:p>
            <a:pPr>
              <a:spcBef>
                <a:spcPts val="0"/>
              </a:spcBef>
              <a:defRPr/>
            </a:pPr>
            <a:r>
              <a:rPr lang="en-US" sz="4600" b="1" kern="0" dirty="0">
                <a:ea typeface="ＭＳ Ｐゴシック" charset="0"/>
              </a:rPr>
              <a:t>new features</a:t>
            </a:r>
            <a:endParaRPr lang="en-US" sz="4600" kern="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79038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870675" y="6356352"/>
            <a:ext cx="287929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NPF | Standard Procurement Documents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258614" y="6356352"/>
            <a:ext cx="886691" cy="365125"/>
          </a:xfrm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NZ" altLang="en-US" sz="1100" dirty="0">
                <a:solidFill>
                  <a:srgbClr val="595959"/>
                </a:solidFill>
                <a:latin typeface="Arial" panose="020B0604020202020204" pitchFamily="34" charset="0"/>
              </a:rPr>
              <a:t>Slide </a:t>
            </a:r>
            <a:fld id="{C17D4279-5C75-407D-866B-2EA7252BBFA1}" type="slidenum">
              <a:rPr lang="en-NZ" altLang="en-US" sz="1100">
                <a:solidFill>
                  <a:srgbClr val="595959"/>
                </a:solidFill>
                <a:latin typeface="Arial" panose="020B0604020202020204" pitchFamily="34" charset="0"/>
              </a:rPr>
              <a:pPr eaLnBrk="1" hangingPunct="1"/>
              <a:t>70</a:t>
            </a:fld>
            <a:endParaRPr lang="en-NZ" altLang="en-US" sz="110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4673" y="107837"/>
            <a:ext cx="0" cy="927100"/>
          </a:xfrm>
          <a:prstGeom prst="line">
            <a:avLst/>
          </a:prstGeom>
          <a:solidFill>
            <a:schemeClr val="tx2">
              <a:lumMod val="75000"/>
            </a:schemeClr>
          </a:solidFill>
          <a:ln w="28575">
            <a:solidFill>
              <a:srgbClr val="009B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Rectangle 8"/>
          <p:cNvSpPr/>
          <p:nvPr/>
        </p:nvSpPr>
        <p:spPr>
          <a:xfrm>
            <a:off x="2310319" y="344316"/>
            <a:ext cx="6730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dirty="0">
                <a:latin typeface="+mn-lt"/>
                <a:ea typeface="ＭＳ Ｐゴシック" charset="0"/>
                <a:cs typeface="Andes ExtraLight"/>
              </a:rPr>
              <a:t>2 envelope process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2132" y="1381842"/>
            <a:ext cx="8405812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n-NZ" sz="2200" b="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2 envelope process?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parts and financial parts of bids/proposals put in separate envelopes 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envelopes are submitted simultaneously before the deadline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first opening only technical envelopes opened – financial envelopes are kept in safe custody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second opening financial envelopes (for technically qualified bids/proposals) are opened</a:t>
            </a:r>
          </a:p>
          <a:p>
            <a:pPr marL="0" lvl="1" defTabSz="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n-NZ" sz="2200" b="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have a 2 envelope process?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of technical parts is not influenced by price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BAFO/Negotiation helps maintain competitive tension between bidders/proposers</a:t>
            </a:r>
          </a:p>
        </p:txBody>
      </p:sp>
      <p:sp>
        <p:nvSpPr>
          <p:cNvPr id="17" name="Title 5"/>
          <p:cNvSpPr txBox="1">
            <a:spLocks/>
          </p:cNvSpPr>
          <p:nvPr/>
        </p:nvSpPr>
        <p:spPr bwMode="auto">
          <a:xfrm>
            <a:off x="258613" y="271885"/>
            <a:ext cx="2000416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5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0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4700" kern="0" dirty="0">
                <a:ea typeface="ＭＳ Ｐゴシック" charset="0"/>
              </a:rPr>
              <a:t>RFP GWNcS</a:t>
            </a:r>
          </a:p>
          <a:p>
            <a:pPr>
              <a:spcBef>
                <a:spcPts val="0"/>
              </a:spcBef>
              <a:defRPr/>
            </a:pPr>
            <a:r>
              <a:rPr lang="en-US" sz="4600" b="1" kern="0" dirty="0">
                <a:ea typeface="ＭＳ Ｐゴシック" charset="0"/>
              </a:rPr>
              <a:t>new features</a:t>
            </a:r>
            <a:endParaRPr lang="en-US" sz="4600" kern="0" dirty="0">
              <a:ea typeface="ＭＳ Ｐゴシック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2381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284673" y="107837"/>
            <a:ext cx="0" cy="927100"/>
          </a:xfrm>
          <a:prstGeom prst="line">
            <a:avLst/>
          </a:prstGeom>
          <a:solidFill>
            <a:schemeClr val="tx2">
              <a:lumMod val="75000"/>
            </a:schemeClr>
          </a:solidFill>
          <a:ln w="28575">
            <a:solidFill>
              <a:srgbClr val="009B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Rectangle 8"/>
          <p:cNvSpPr/>
          <p:nvPr/>
        </p:nvSpPr>
        <p:spPr>
          <a:xfrm>
            <a:off x="2310319" y="344316"/>
            <a:ext cx="6730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NZ" sz="2800" b="0" dirty="0">
                <a:solidFill>
                  <a:srgbClr val="002345"/>
                </a:solidFill>
                <a:latin typeface="Arial"/>
                <a:ea typeface="ＭＳ Ｐゴシック" charset="0"/>
                <a:cs typeface="Andes ExtraLight"/>
              </a:rPr>
              <a:t>Closed opening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39358" y="1343921"/>
            <a:ext cx="8971868" cy="5341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defRPr/>
            </a:pPr>
            <a:r>
              <a:rPr lang="en-NZ" sz="2200" b="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Default position </a:t>
            </a: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maintain practice of public openings for both technical and financial parts</a:t>
            </a:r>
          </a:p>
          <a:p>
            <a:pPr marL="0" lvl="1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defRPr/>
            </a:pPr>
            <a:r>
              <a:rPr lang="en-NZ" sz="2200" b="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Exception</a:t>
            </a:r>
            <a:r>
              <a:rPr lang="en-NZ" sz="200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NZ" sz="200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closed opening with probity auditor = option that may be applied: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two-envelope process, with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RFP for goods, works or non-consulting services 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BAFO or Negotiation are applied</a:t>
            </a:r>
          </a:p>
          <a:p>
            <a:pPr marL="0" lvl="1" defTabSz="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n-NZ" sz="2200" b="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Closed opening with probity auditor = new process when opening financial envelopes: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opened in the presence of a probity assurance provider (not in public)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auditor prepares a probity report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deferred disclosure = at the same time as sending Notification of Intention to Award the borrower:</a:t>
            </a:r>
          </a:p>
          <a:p>
            <a:pPr marL="628650" indent="-268288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sends the probity report to proposers</a:t>
            </a:r>
          </a:p>
          <a:p>
            <a:pPr marL="628650" indent="-268288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publishes report on website</a:t>
            </a:r>
          </a:p>
        </p:txBody>
      </p:sp>
      <p:sp>
        <p:nvSpPr>
          <p:cNvPr id="16" name="Title 5"/>
          <p:cNvSpPr txBox="1">
            <a:spLocks/>
          </p:cNvSpPr>
          <p:nvPr/>
        </p:nvSpPr>
        <p:spPr bwMode="auto">
          <a:xfrm>
            <a:off x="258613" y="271885"/>
            <a:ext cx="2000416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5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0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4700" kern="0" dirty="0">
                <a:ea typeface="ＭＳ Ｐゴシック" charset="0"/>
              </a:rPr>
              <a:t>RFP GWNcS</a:t>
            </a:r>
          </a:p>
          <a:p>
            <a:pPr>
              <a:spcBef>
                <a:spcPts val="0"/>
              </a:spcBef>
              <a:defRPr/>
            </a:pPr>
            <a:r>
              <a:rPr lang="en-US" sz="4600" b="1" kern="0" dirty="0">
                <a:ea typeface="ＭＳ Ｐゴシック" charset="0"/>
              </a:rPr>
              <a:t>new features</a:t>
            </a:r>
            <a:endParaRPr lang="en-US" sz="4600" kern="0" dirty="0">
              <a:ea typeface="ＭＳ Ｐゴシック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9477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870675" y="6356352"/>
            <a:ext cx="2879291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NPF | Standard Procurement Documents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258614" y="6356352"/>
            <a:ext cx="886691" cy="365125"/>
          </a:xfrm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NZ" altLang="en-US" sz="1100" dirty="0">
                <a:solidFill>
                  <a:srgbClr val="595959"/>
                </a:solidFill>
                <a:latin typeface="Arial" panose="020B0604020202020204" pitchFamily="34" charset="0"/>
              </a:rPr>
              <a:t>Slide </a:t>
            </a:r>
            <a:fld id="{C17D4279-5C75-407D-866B-2EA7252BBFA1}" type="slidenum">
              <a:rPr lang="en-NZ" altLang="en-US" sz="1100">
                <a:solidFill>
                  <a:srgbClr val="595959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72</a:t>
            </a:fld>
            <a:endParaRPr lang="en-NZ" altLang="en-US" sz="110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4673" y="107837"/>
            <a:ext cx="0" cy="927100"/>
          </a:xfrm>
          <a:prstGeom prst="line">
            <a:avLst/>
          </a:prstGeom>
          <a:solidFill>
            <a:schemeClr val="tx2">
              <a:lumMod val="75000"/>
            </a:schemeClr>
          </a:solidFill>
          <a:ln w="28575">
            <a:solidFill>
              <a:srgbClr val="009B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Rectangle 8"/>
          <p:cNvSpPr/>
          <p:nvPr/>
        </p:nvSpPr>
        <p:spPr>
          <a:xfrm>
            <a:off x="2310319" y="344316"/>
            <a:ext cx="6730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NZ" sz="2800" b="0" dirty="0">
                <a:solidFill>
                  <a:srgbClr val="002345"/>
                </a:solidFill>
                <a:latin typeface="Arial"/>
                <a:ea typeface="ＭＳ Ｐゴシック" charset="0"/>
                <a:cs typeface="Andes ExtraLight"/>
              </a:rPr>
              <a:t>Closed opening (continued)</a:t>
            </a:r>
          </a:p>
        </p:txBody>
      </p:sp>
      <p:sp>
        <p:nvSpPr>
          <p:cNvPr id="4" name="Rectangle 3"/>
          <p:cNvSpPr/>
          <p:nvPr/>
        </p:nvSpPr>
        <p:spPr>
          <a:xfrm>
            <a:off x="210766" y="1490131"/>
            <a:ext cx="8971868" cy="2359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9BCC"/>
              </a:buClr>
              <a:defRPr/>
            </a:pPr>
            <a:r>
              <a:rPr lang="en-NZ" sz="2200" b="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closed opening and deferred publication of information?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Proposers do not learn each others’ prices 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Maintains competitive tension while not compromising:</a:t>
            </a:r>
          </a:p>
          <a:p>
            <a:pPr marL="628650" indent="-268288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NZ" sz="2000" b="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integrity</a:t>
            </a: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as done in presence of probity assurance provider</a:t>
            </a:r>
          </a:p>
          <a:p>
            <a:pPr marL="628650" indent="-268288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"/>
              <a:defRPr/>
            </a:pPr>
            <a:r>
              <a:rPr lang="en-NZ" sz="2000" b="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transparency</a:t>
            </a: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as full information is released later in the probity report</a:t>
            </a:r>
          </a:p>
          <a:p>
            <a:pPr marL="342900" lvl="1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Reflects modern commercial practice</a:t>
            </a:r>
          </a:p>
        </p:txBody>
      </p:sp>
      <p:sp>
        <p:nvSpPr>
          <p:cNvPr id="16" name="Title 5"/>
          <p:cNvSpPr txBox="1">
            <a:spLocks/>
          </p:cNvSpPr>
          <p:nvPr/>
        </p:nvSpPr>
        <p:spPr bwMode="auto">
          <a:xfrm>
            <a:off x="258613" y="271885"/>
            <a:ext cx="2000416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5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0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4700" kern="0" dirty="0">
                <a:ea typeface="ＭＳ Ｐゴシック" charset="0"/>
              </a:rPr>
              <a:t>RFP GWNcS</a:t>
            </a:r>
          </a:p>
          <a:p>
            <a:pPr>
              <a:spcBef>
                <a:spcPts val="0"/>
              </a:spcBef>
              <a:defRPr/>
            </a:pPr>
            <a:r>
              <a:rPr lang="en-US" sz="4600" b="1" kern="0" dirty="0">
                <a:ea typeface="ＭＳ Ｐゴシック" charset="0"/>
              </a:rPr>
              <a:t>new features</a:t>
            </a:r>
            <a:endParaRPr lang="en-US" sz="4600" kern="0" dirty="0">
              <a:ea typeface="ＭＳ Ｐゴシック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7687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870675" y="6356352"/>
            <a:ext cx="2879291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NPF | Standard Procurement Documents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258614" y="6356352"/>
            <a:ext cx="886691" cy="365125"/>
          </a:xfrm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NZ" altLang="en-US" sz="1100" dirty="0">
                <a:solidFill>
                  <a:srgbClr val="595959"/>
                </a:solidFill>
                <a:latin typeface="Arial" panose="020B0604020202020204" pitchFamily="34" charset="0"/>
              </a:rPr>
              <a:t>Slide </a:t>
            </a:r>
            <a:fld id="{C17D4279-5C75-407D-866B-2EA7252BBFA1}" type="slidenum">
              <a:rPr lang="en-NZ" altLang="en-US" sz="1100">
                <a:solidFill>
                  <a:srgbClr val="595959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73</a:t>
            </a:fld>
            <a:endParaRPr lang="en-NZ" altLang="en-US" sz="110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4673" y="107837"/>
            <a:ext cx="0" cy="927100"/>
          </a:xfrm>
          <a:prstGeom prst="line">
            <a:avLst/>
          </a:prstGeom>
          <a:solidFill>
            <a:schemeClr val="tx2">
              <a:lumMod val="75000"/>
            </a:schemeClr>
          </a:solidFill>
          <a:ln w="28575">
            <a:solidFill>
              <a:srgbClr val="009B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Rectangle 8"/>
          <p:cNvSpPr/>
          <p:nvPr/>
        </p:nvSpPr>
        <p:spPr>
          <a:xfrm>
            <a:off x="2310319" y="344316"/>
            <a:ext cx="6730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NZ" sz="2800" b="0" dirty="0">
                <a:solidFill>
                  <a:srgbClr val="002345"/>
                </a:solidFill>
                <a:latin typeface="Arial"/>
                <a:ea typeface="ＭＳ Ｐゴシック" charset="0"/>
                <a:cs typeface="Andes ExtraLight"/>
              </a:rPr>
              <a:t>Most Advantageous Proposal (MAP)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2132" y="1381842"/>
            <a:ext cx="8405812" cy="337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n-NZ" sz="2200" b="0" dirty="0">
                <a:solidFill>
                  <a:srgbClr val="009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test to determine the successful proposal</a:t>
            </a:r>
          </a:p>
          <a:p>
            <a:pPr fontAlgn="auto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u="sng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When rated criteria are used: example Request for Proposals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most advantageous proposal is the proposal:</a:t>
            </a:r>
          </a:p>
          <a:p>
            <a:pPr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of the proposer that meets the qualification criteria, and </a:t>
            </a:r>
          </a:p>
          <a:p>
            <a:pPr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whose proposal has been determined to be:</a:t>
            </a:r>
          </a:p>
          <a:p>
            <a:pPr marL="631825" indent="-360363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Font typeface="+mj-lt"/>
              <a:buAutoNum type="alphaLcPeriod"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substantially responsive to the RFP document, and</a:t>
            </a:r>
          </a:p>
          <a:p>
            <a:pPr marL="631825" indent="-360363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Font typeface="+mj-lt"/>
              <a:buAutoNum type="alphaLcPeriod"/>
            </a:pPr>
            <a:r>
              <a:rPr lang="en-NZ" sz="2000" b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best evaluated proposal (i.e. the highest scored proposal)</a:t>
            </a:r>
          </a:p>
          <a:p>
            <a:pPr>
              <a:spcAft>
                <a:spcPts val="600"/>
              </a:spcAft>
            </a:pPr>
            <a:endParaRPr lang="en-NZ" sz="2400" dirty="0">
              <a:solidFill>
                <a:srgbClr val="009B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8613" y="4920924"/>
            <a:ext cx="8112502" cy="5355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</a:pP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scenario the MAP represents the best VfM, which may not be the lowest evaluated cost</a:t>
            </a:r>
          </a:p>
        </p:txBody>
      </p:sp>
      <p:sp>
        <p:nvSpPr>
          <p:cNvPr id="18" name="Title 5"/>
          <p:cNvSpPr txBox="1">
            <a:spLocks/>
          </p:cNvSpPr>
          <p:nvPr/>
        </p:nvSpPr>
        <p:spPr bwMode="auto">
          <a:xfrm>
            <a:off x="258613" y="271885"/>
            <a:ext cx="2000416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5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0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4700" kern="0" dirty="0">
                <a:ea typeface="ＭＳ Ｐゴシック" charset="0"/>
              </a:rPr>
              <a:t>RFP GWNcS</a:t>
            </a:r>
          </a:p>
          <a:p>
            <a:pPr>
              <a:spcBef>
                <a:spcPts val="0"/>
              </a:spcBef>
              <a:defRPr/>
            </a:pPr>
            <a:r>
              <a:rPr lang="en-US" sz="4600" b="1" kern="0" dirty="0">
                <a:ea typeface="ＭＳ Ｐゴシック" charset="0"/>
              </a:rPr>
              <a:t>new features</a:t>
            </a:r>
            <a:endParaRPr lang="en-US" sz="4600" kern="0" dirty="0">
              <a:ea typeface="ＭＳ Ｐゴシック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0539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764" y="1602644"/>
            <a:ext cx="4157856" cy="48654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6808695" y="6216073"/>
            <a:ext cx="2224471" cy="56341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  <a:defRPr/>
            </a:pPr>
            <a:endParaRPr lang="en-NZ" sz="1300" b="0" kern="0" dirty="0">
              <a:solidFill>
                <a:srgbClr val="002345"/>
              </a:solidFill>
              <a:cs typeface="Times New Roman" pitchFamily="18" charset="0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6883" y="109025"/>
            <a:ext cx="8043701" cy="875885"/>
          </a:xfrm>
        </p:spPr>
        <p:txBody>
          <a:bodyPr anchor="ctr" anchorCtr="0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Questions?</a:t>
            </a:r>
            <a:endParaRPr lang="en-NZ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64687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8539" y="-76994"/>
            <a:ext cx="8461375" cy="7572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200" dirty="0">
                <a:ea typeface="ＭＳ Ｐゴシック" charset="0"/>
              </a:rPr>
              <a:t>More private sector seminars</a:t>
            </a:r>
            <a:endParaRPr lang="en-US" sz="3200" dirty="0">
              <a:ea typeface="+mj-e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456786" y="6130214"/>
            <a:ext cx="2506005" cy="64538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545817"/>
              </p:ext>
            </p:extLst>
          </p:nvPr>
        </p:nvGraphicFramePr>
        <p:xfrm>
          <a:off x="457203" y="1649962"/>
          <a:ext cx="8145625" cy="39464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6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0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27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5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98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Topic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4" marR="430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Location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4" marR="430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Date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4" marR="430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Time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4" marR="4307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5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Environment, Social, Health &amp; Safety (ESHS) consideration in procurement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4" marR="430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DC based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webinar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4" marR="430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June 6th 2017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4" marR="430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8:00 – 10:00 am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4" marR="4307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8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How to Complain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4" marR="430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DC based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webinar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4" marR="430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June 8th 2017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4" marR="430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8:00 – 10:00 am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4" marR="4307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7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New Standard Procurement Documents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4" marR="430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DC based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Webinar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(REPEAT of session of April 6</a:t>
                      </a:r>
                      <a:r>
                        <a:rPr lang="en-US" sz="1400" baseline="30000" dirty="0">
                          <a:effectLst/>
                        </a:rPr>
                        <a:t>th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4" marR="430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June 22</a:t>
                      </a:r>
                      <a:r>
                        <a:rPr lang="en-US" sz="1400" baseline="30000" dirty="0">
                          <a:effectLst/>
                        </a:rPr>
                        <a:t>nd</a:t>
                      </a:r>
                      <a:r>
                        <a:rPr lang="en-US" sz="1400" dirty="0">
                          <a:effectLst/>
                        </a:rPr>
                        <a:t> 2017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4" marR="430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8:00 – 10:00 am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4" marR="4307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78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New Standard Procurement Documents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4" marR="430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DC based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Webinar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(REPEAT of session of April 6</a:t>
                      </a:r>
                      <a:r>
                        <a:rPr lang="en-US" sz="1400" baseline="30000" dirty="0">
                          <a:effectLst/>
                        </a:rPr>
                        <a:t>th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4" marR="430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June 27</a:t>
                      </a:r>
                      <a:r>
                        <a:rPr lang="en-US" sz="1400" baseline="30000" dirty="0">
                          <a:effectLst/>
                        </a:rPr>
                        <a:t>th</a:t>
                      </a:r>
                      <a:r>
                        <a:rPr lang="en-US" sz="1400" dirty="0">
                          <a:effectLst/>
                        </a:rPr>
                        <a:t> 2017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4" marR="430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8:00 – 10:00 pm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(target audiences for whom the morning session is not convenient due to time zone differences)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4" marR="4307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7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Expanded session: SPDs, ESHS, how to complain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4" marR="430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DC based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webinar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4" marR="430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September 2017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(date to be confirmed)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4" marR="430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8:00</a:t>
                      </a:r>
                      <a:r>
                        <a:rPr lang="en-US" sz="1400" baseline="0" dirty="0">
                          <a:effectLst/>
                        </a:rPr>
                        <a:t> am</a:t>
                      </a:r>
                      <a:r>
                        <a:rPr lang="en-US" sz="1400" dirty="0">
                          <a:effectLst/>
                        </a:rPr>
                        <a:t> – 12:00 noon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4" marR="43074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555379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6121" y="0"/>
            <a:ext cx="8461375" cy="7572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200" dirty="0">
                <a:ea typeface="ＭＳ Ｐゴシック" charset="0"/>
              </a:rPr>
              <a:t>More private sector seminars (cont.)</a:t>
            </a:r>
            <a:endParaRPr lang="en-US" sz="3200" dirty="0">
              <a:ea typeface="+mj-e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456786" y="6130214"/>
            <a:ext cx="2506005" cy="64538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rgbClr val="002345"/>
              </a:solidFill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010349"/>
              </p:ext>
            </p:extLst>
          </p:nvPr>
        </p:nvGraphicFramePr>
        <p:xfrm>
          <a:off x="466121" y="1576874"/>
          <a:ext cx="8145625" cy="43849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6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0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27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5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98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Topic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4" marR="430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Location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4" marR="430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Date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4" marR="430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Time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4" marR="4307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7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Expanded session: SPDs, ESHS, how to complain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4" marR="430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</a:rPr>
                        <a:t>Regional Event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Europe and Africa </a:t>
                      </a:r>
                      <a:r>
                        <a:rPr lang="en-US" sz="1200" dirty="0">
                          <a:effectLst/>
                        </a:rPr>
                        <a:t>(locations to be confirmed)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4" marR="430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October 2017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(dates to be confirmed)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4" marR="430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 hours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(to be repeated at various locations in the region)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4" marR="4307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8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Contract Management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4" marR="430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DC based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webinar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4" marR="430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November 7</a:t>
                      </a:r>
                      <a:r>
                        <a:rPr lang="en-US" sz="1400" baseline="30000" dirty="0">
                          <a:effectLst/>
                        </a:rPr>
                        <a:t>th</a:t>
                      </a:r>
                      <a:r>
                        <a:rPr lang="en-US" sz="1400" dirty="0">
                          <a:effectLst/>
                        </a:rPr>
                        <a:t> 2017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4" marR="430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8:00 – 10:00 am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4" marR="4307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7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New Standard Procurement Documents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4" marR="430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DC based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Webinar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(REPEAT of session of 6</a:t>
                      </a:r>
                      <a:r>
                        <a:rPr lang="en-US" sz="1200" baseline="30000" dirty="0">
                          <a:effectLst/>
                        </a:rPr>
                        <a:t>th</a:t>
                      </a:r>
                      <a:r>
                        <a:rPr lang="en-US" sz="1200" dirty="0">
                          <a:effectLst/>
                        </a:rPr>
                        <a:t> April)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4" marR="430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November 14</a:t>
                      </a:r>
                      <a:r>
                        <a:rPr lang="en-US" sz="1400" baseline="30000" dirty="0">
                          <a:effectLst/>
                        </a:rPr>
                        <a:t>th</a:t>
                      </a:r>
                      <a:r>
                        <a:rPr lang="en-US" sz="1400" dirty="0">
                          <a:effectLst/>
                        </a:rPr>
                        <a:t> 2017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4" marR="430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8:00 – 10:00 am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4" marR="4307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8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Competitive Dialogue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4" marR="430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DC based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webinar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4" marR="430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November 23</a:t>
                      </a:r>
                      <a:r>
                        <a:rPr lang="en-US" sz="1400" baseline="30000" dirty="0">
                          <a:effectLst/>
                        </a:rPr>
                        <a:t>rd</a:t>
                      </a:r>
                      <a:r>
                        <a:rPr lang="en-US" sz="1400" dirty="0">
                          <a:effectLst/>
                        </a:rPr>
                        <a:t> 2017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4" marR="430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8:00 – 10:00 am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4" marR="4307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7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Expanded session: SPDs, ESHS, how to complain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4" marR="430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</a:rPr>
                        <a:t>Regional Event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Latin America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(locations to be confirmed)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4" marR="430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December 2017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(dates to be confirmed)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4" marR="430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 hours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(to be repeated at various locations in the region)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4" marR="43074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7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Expanded session: SPDs, ESHS, how to complain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4" marR="430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</a:rPr>
                        <a:t>Regional Event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East and South Asia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(locations to be confirmed)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4" marR="430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February 2018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(date to be confirmed)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4" marR="430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 hours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(to be repeated at various locations in the region)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4" marR="43074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3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Bank Corporate Procurement (including eConsultant2)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4" marR="430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DC based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webinar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4" marR="430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(date to be confirmed)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4" marR="430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8:00 – 10:00 am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74" marR="43074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79000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7190" y="301625"/>
            <a:ext cx="8461375" cy="7572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200" dirty="0">
                <a:ea typeface="ＭＳ Ｐゴシック" charset="0"/>
              </a:rPr>
              <a:t>Useful links</a:t>
            </a:r>
            <a:endParaRPr lang="en-US" sz="3200" dirty="0">
              <a:ea typeface="+mj-e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456786" y="6130214"/>
            <a:ext cx="2506005" cy="64538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>
              <a:cs typeface="Times New Roman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916912"/>
              </p:ext>
            </p:extLst>
          </p:nvPr>
        </p:nvGraphicFramePr>
        <p:xfrm>
          <a:off x="232726" y="1477196"/>
          <a:ext cx="8585839" cy="5007581"/>
        </p:xfrm>
        <a:graphic>
          <a:graphicData uri="http://schemas.openxmlformats.org/drawingml/2006/table">
            <a:tbl>
              <a:tblPr firstRow="1" firstCol="1" bandRow="1"/>
              <a:tblGrid>
                <a:gridCol w="2336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9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205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World Bank’s Procurement Regulations for IPF Borrowers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 u="sng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https://policies.worldbank.org/sites/ppf3/PPFDocuments/Forms/DispPage.aspx?docid=4005</a:t>
                      </a:r>
                      <a:r>
                        <a:rPr lang="en-US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5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World Bank’s Procurement Policy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 u="sng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https://policies.worldbank.org/sites/ppf3/PPFDocuments/Forms/DispPage.aspx?docid=4002</a:t>
                      </a:r>
                      <a:r>
                        <a:rPr lang="en-US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3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Standard Procurement Documents templates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 u="sng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6"/>
                        </a:rPr>
                        <a:t>http://www.worldbank.org/en/projects-operations/products-and-services/brief/procurement-new-framework#SPD</a:t>
                      </a:r>
                      <a:r>
                        <a:rPr lang="en-US" sz="1000" u="non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5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Guidance on SPDs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 u="sng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7"/>
                        </a:rPr>
                        <a:t>http://www.worldbank.org/en/projects-operations/products-and-services/brief/procurement-new-framework</a:t>
                      </a:r>
                      <a:r>
                        <a:rPr lang="en-US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Guidance on how to complain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 u="sng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7"/>
                        </a:rPr>
                        <a:t>http://www.worldbank.org/en/projects-operations/products-and-services/brief/procurement-new-framework</a:t>
                      </a:r>
                      <a:r>
                        <a:rPr lang="en-US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98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Video</a:t>
                      </a: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World Bank Procurement, How to bid, finding opportunities, what makes a successful bid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 u="sng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8"/>
                        </a:rPr>
                        <a:t>http://www.worldbank.org/en/news/video/2016/03/30/world-bank-procurement-video</a:t>
                      </a:r>
                      <a:r>
                        <a:rPr lang="en-US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3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Procurement App for IPad</a:t>
                      </a: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on contracts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sng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9"/>
                        </a:rPr>
                        <a:t>https://itunes.apple.com/us/app/world-bank-project-procurement/id911312962?mt=8</a:t>
                      </a:r>
                      <a:r>
                        <a:rPr lang="en-US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58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Procurement App for IPad</a:t>
                      </a: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on projects, finances and procurement data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 u="sng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0"/>
                        </a:rPr>
                        <a:t>https://itunes.apple.com/us/app/world-bank-group-finances/id465555488?mt=8</a:t>
                      </a:r>
                      <a:r>
                        <a:rPr lang="en-US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5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UNDB Online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 u="sng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1"/>
                        </a:rPr>
                        <a:t>https://www.devbusiness.com/Search/Search.aspx?PreLoadProjects=1</a:t>
                      </a:r>
                      <a:r>
                        <a:rPr lang="en-US" sz="1000" u="sng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50035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14088" y="3217461"/>
            <a:ext cx="6959257" cy="875885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For more information</a:t>
            </a:r>
          </a:p>
          <a:p>
            <a:r>
              <a:rPr lang="en-NZ" sz="4000" cap="none" dirty="0">
                <a:solidFill>
                  <a:schemeClr val="tx1"/>
                </a:solidFill>
              </a:rPr>
              <a:t>http://www.worldbank.org/procurement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400801" y="360219"/>
            <a:ext cx="2355273" cy="27062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NZ" sz="1300" b="0" dirty="0"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176866" y="183997"/>
            <a:ext cx="2089682" cy="2885985"/>
            <a:chOff x="3333945" y="360217"/>
            <a:chExt cx="2180166" cy="2706255"/>
          </a:xfrm>
        </p:grpSpPr>
        <p:sp>
          <p:nvSpPr>
            <p:cNvPr id="13" name="Rectangle 12"/>
            <p:cNvSpPr/>
            <p:nvPr/>
          </p:nvSpPr>
          <p:spPr bwMode="auto">
            <a:xfrm>
              <a:off x="3333945" y="360217"/>
              <a:ext cx="2180166" cy="270625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indent="-115888">
                <a:spcBef>
                  <a:spcPct val="50000"/>
                </a:spcBef>
                <a:buFontTx/>
                <a:buChar char="•"/>
              </a:pPr>
              <a:endParaRPr lang="en-NZ" sz="1300" b="0" dirty="0">
                <a:cs typeface="Times New Roman" pitchFamily="18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89361" y="448471"/>
              <a:ext cx="2080458" cy="2350147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462159" y="4527737"/>
            <a:ext cx="81188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NZ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Operations, Policy and Country Services</a:t>
            </a:r>
          </a:p>
          <a:p>
            <a:pPr>
              <a:spcAft>
                <a:spcPts val="0"/>
              </a:spcAft>
            </a:pPr>
            <a:r>
              <a:rPr lang="en-US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Standards, Procurement and Financial Management Department</a:t>
            </a:r>
          </a:p>
          <a:p>
            <a:pPr>
              <a:spcAft>
                <a:spcPts val="0"/>
              </a:spcAft>
            </a:pPr>
            <a:r>
              <a:rPr lang="en-US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World Bank</a:t>
            </a:r>
          </a:p>
          <a:p>
            <a:pPr>
              <a:spcAft>
                <a:spcPts val="0"/>
              </a:spcAft>
            </a:pPr>
            <a:endParaRPr lang="en-NZ" b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1818 H Street, NW</a:t>
            </a:r>
            <a:endParaRPr lang="en-NZ" b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Washington, D.C. 20433 U.S.A.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46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870675" y="6356352"/>
            <a:ext cx="2879291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NPF | Standard Procurement Documents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360363" y="6356352"/>
            <a:ext cx="526328" cy="365125"/>
          </a:xfrm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NZ" altLang="en-US" sz="1100" dirty="0">
                <a:solidFill>
                  <a:srgbClr val="595959"/>
                </a:solidFill>
                <a:latin typeface="Arial" panose="020B0604020202020204" pitchFamily="34" charset="0"/>
              </a:rPr>
              <a:t>Slide </a:t>
            </a:r>
            <a:fld id="{C17D4279-5C75-407D-866B-2EA7252BBFA1}" type="slidenum">
              <a:rPr lang="en-NZ" altLang="en-US" sz="1100">
                <a:solidFill>
                  <a:srgbClr val="595959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7</a:t>
            </a:fld>
            <a:endParaRPr lang="en-NZ" altLang="en-US" sz="110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15" name="Title 5"/>
          <p:cNvSpPr>
            <a:spLocks noGrp="1"/>
          </p:cNvSpPr>
          <p:nvPr>
            <p:ph type="title"/>
          </p:nvPr>
        </p:nvSpPr>
        <p:spPr>
          <a:xfrm>
            <a:off x="357190" y="301625"/>
            <a:ext cx="8461375" cy="7572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200" dirty="0">
                <a:solidFill>
                  <a:schemeClr val="tx2"/>
                </a:solidFill>
                <a:ea typeface="ＭＳ Ｐゴシック" charset="0"/>
              </a:rPr>
              <a:t>Principles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621" y="1553458"/>
            <a:ext cx="5002925" cy="50280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0361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4581236"/>
            <a:ext cx="9144000" cy="162560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NZ" sz="1300" b="0" dirty="0">
              <a:cs typeface="Times New Roman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7190" y="301625"/>
            <a:ext cx="8461375" cy="7572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200" dirty="0">
                <a:ea typeface="ＭＳ Ｐゴシック" charset="0"/>
              </a:rPr>
              <a:t>Please give us your feedback</a:t>
            </a:r>
            <a:endParaRPr lang="en-US" sz="3200" dirty="0">
              <a:ea typeface="+mj-e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2920" y="1501444"/>
            <a:ext cx="8425373" cy="25466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fontAlgn="auto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hope you found the webinar helpful and interesting. We need your feedback to help us improve the design and delivery to future audiences</a:t>
            </a:r>
          </a:p>
          <a:p>
            <a:pPr marL="342900" indent="-342900" fontAlgn="auto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also welcome your suggestions for additional webinar topics to be delivered in the future</a:t>
            </a:r>
          </a:p>
          <a:p>
            <a:pPr marL="342900" indent="-342900" fontAlgn="auto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 this webinar you will receive an invitation, through Survey Monkey, to provide your feedback and suggestions. Please take the time to respond. Your feedback is important.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29132" y="4824012"/>
            <a:ext cx="3194581" cy="1140051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1283409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870675" y="6356352"/>
            <a:ext cx="2879291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NPF | Standard Procurement Documents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360363" y="6356352"/>
            <a:ext cx="526328" cy="365125"/>
          </a:xfrm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NZ" altLang="en-US" sz="1100" dirty="0">
                <a:solidFill>
                  <a:srgbClr val="595959"/>
                </a:solidFill>
                <a:latin typeface="Arial" panose="020B0604020202020204" pitchFamily="34" charset="0"/>
              </a:rPr>
              <a:t>Slide </a:t>
            </a:r>
            <a:fld id="{C17D4279-5C75-407D-866B-2EA7252BBFA1}" type="slidenum">
              <a:rPr lang="en-NZ" altLang="en-US" sz="1100">
                <a:solidFill>
                  <a:srgbClr val="595959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8</a:t>
            </a:fld>
            <a:endParaRPr lang="en-NZ" altLang="en-US" sz="110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357190" y="301625"/>
            <a:ext cx="8461375" cy="7572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200" dirty="0">
                <a:solidFill>
                  <a:schemeClr val="tx2"/>
                </a:solidFill>
                <a:ea typeface="ＭＳ Ｐゴシック" charset="0"/>
              </a:rPr>
              <a:t>New Procurement Framework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17332475"/>
              </p:ext>
            </p:extLst>
          </p:nvPr>
        </p:nvGraphicFramePr>
        <p:xfrm>
          <a:off x="147147" y="1317378"/>
          <a:ext cx="8827129" cy="5061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/>
          <p:cNvSpPr txBox="1"/>
          <p:nvPr/>
        </p:nvSpPr>
        <p:spPr>
          <a:xfrm rot="5400000">
            <a:off x="2111770" y="2341874"/>
            <a:ext cx="461665" cy="240845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bg2">
                    <a:lumMod val="50000"/>
                  </a:schemeClr>
                </a:solidFill>
                <a:latin typeface="Arial"/>
                <a:ea typeface="+mn-ea"/>
              </a:rPr>
              <a:t>management control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34042" y="3315267"/>
            <a:ext cx="1135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prstClr val="white"/>
                </a:solidFill>
                <a:latin typeface="Arial"/>
                <a:ea typeface="+mn-ea"/>
              </a:rPr>
              <a:t>Directive</a:t>
            </a:r>
            <a:endParaRPr lang="en-US" sz="1400" b="0" dirty="0">
              <a:solidFill>
                <a:prstClr val="white"/>
              </a:solidFill>
              <a:latin typeface="Arial"/>
              <a:ea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84513" y="2314233"/>
            <a:ext cx="1135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prstClr val="white"/>
                </a:solidFill>
                <a:latin typeface="Arial"/>
                <a:ea typeface="+mn-ea"/>
              </a:rPr>
              <a:t>Policy</a:t>
            </a:r>
            <a:endParaRPr lang="en-US" sz="1400" b="0" dirty="0">
              <a:solidFill>
                <a:prstClr val="white"/>
              </a:solidFill>
              <a:latin typeface="Arial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9404" y="4217168"/>
            <a:ext cx="1478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prstClr val="white"/>
                </a:solidFill>
                <a:latin typeface="Arial"/>
                <a:ea typeface="+mn-ea"/>
              </a:rPr>
              <a:t>Regulations</a:t>
            </a:r>
            <a:endParaRPr lang="en-US" sz="1400" b="0" dirty="0">
              <a:solidFill>
                <a:prstClr val="white"/>
              </a:solidFill>
              <a:latin typeface="Arial"/>
              <a:ea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51315" y="4217168"/>
            <a:ext cx="150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prstClr val="white"/>
                </a:solidFill>
                <a:latin typeface="Arial"/>
                <a:ea typeface="+mn-ea"/>
              </a:rPr>
              <a:t>Procedures</a:t>
            </a:r>
            <a:endParaRPr lang="en-US" sz="1400" b="0" dirty="0">
              <a:solidFill>
                <a:prstClr val="white"/>
              </a:solidFill>
              <a:latin typeface="Arial"/>
              <a:ea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22531" y="5674188"/>
            <a:ext cx="1950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prstClr val="white"/>
                </a:solidFill>
                <a:latin typeface="Arial"/>
                <a:ea typeface="+mn-ea"/>
              </a:rPr>
              <a:t>Tools and templates</a:t>
            </a:r>
            <a:endParaRPr lang="en-US" sz="1400" b="0" dirty="0">
              <a:solidFill>
                <a:prstClr val="white"/>
              </a:solidFill>
              <a:latin typeface="Arial"/>
              <a:ea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52936" y="4825432"/>
            <a:ext cx="1323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latin typeface="Arial"/>
                <a:ea typeface="+mn-ea"/>
              </a:rPr>
              <a:t>SPDs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67440" y="4715337"/>
            <a:ext cx="1533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prstClr val="white"/>
                </a:solidFill>
                <a:latin typeface="Arial"/>
                <a:ea typeface="+mn-ea"/>
              </a:rPr>
              <a:t>Sustainability toolkit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20318" y="5627516"/>
            <a:ext cx="1135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prstClr val="white"/>
                </a:solidFill>
                <a:latin typeface="Arial"/>
                <a:ea typeface="+mn-ea"/>
              </a:rPr>
              <a:t>Case studies</a:t>
            </a:r>
            <a:endParaRPr lang="en-US" sz="1400" b="0" dirty="0">
              <a:solidFill>
                <a:prstClr val="white"/>
              </a:solidFill>
              <a:latin typeface="Arial"/>
              <a:ea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18723" y="5397187"/>
            <a:ext cx="1135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prstClr val="white"/>
                </a:solidFill>
                <a:latin typeface="Arial"/>
                <a:ea typeface="+mn-ea"/>
              </a:rPr>
              <a:t>Best practice guidance</a:t>
            </a:r>
            <a:endParaRPr lang="en-US" sz="1400" b="0" dirty="0">
              <a:solidFill>
                <a:prstClr val="white"/>
              </a:solidFill>
              <a:latin typeface="Arial"/>
              <a:ea typeface="+mn-ea"/>
            </a:endParaRPr>
          </a:p>
        </p:txBody>
      </p:sp>
      <p:sp>
        <p:nvSpPr>
          <p:cNvPr id="23" name="TextBox 22"/>
          <p:cNvSpPr txBox="1"/>
          <p:nvPr/>
        </p:nvSpPr>
        <p:spPr>
          <a:xfrm rot="5400000">
            <a:off x="2167186" y="978813"/>
            <a:ext cx="461665" cy="240845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bg2">
                    <a:lumMod val="50000"/>
                  </a:schemeClr>
                </a:solidFill>
                <a:latin typeface="Arial"/>
                <a:ea typeface="+mn-ea"/>
              </a:rPr>
              <a:t>Board control 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092197" y="1400344"/>
            <a:ext cx="3307405" cy="0"/>
          </a:xfrm>
          <a:prstGeom prst="straightConnector1">
            <a:avLst/>
          </a:prstGeom>
          <a:noFill/>
          <a:ln w="25400" cap="flat" cmpd="sng" algn="ctr">
            <a:solidFill>
              <a:schemeClr val="bg2">
                <a:lumMod val="50000"/>
              </a:schemeClr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25" name="Straight Arrow Connector 24"/>
          <p:cNvCxnSpPr/>
          <p:nvPr/>
        </p:nvCxnSpPr>
        <p:spPr>
          <a:xfrm>
            <a:off x="1092197" y="2984661"/>
            <a:ext cx="2561065" cy="0"/>
          </a:xfrm>
          <a:prstGeom prst="straightConnector1">
            <a:avLst/>
          </a:prstGeom>
          <a:noFill/>
          <a:ln w="25400" cap="flat" cmpd="sng" algn="ctr">
            <a:solidFill>
              <a:schemeClr val="bg2">
                <a:lumMod val="50000"/>
              </a:schemeClr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1138375" y="1541624"/>
            <a:ext cx="0" cy="1283855"/>
          </a:xfrm>
          <a:prstGeom prst="straightConnector1">
            <a:avLst/>
          </a:prstGeom>
          <a:noFill/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1117588" y="3116423"/>
            <a:ext cx="20789" cy="3157422"/>
          </a:xfrm>
          <a:prstGeom prst="straightConnector1">
            <a:avLst/>
          </a:prstGeom>
          <a:noFill/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29" name="Straight Arrow Connector 28"/>
          <p:cNvCxnSpPr/>
          <p:nvPr/>
        </p:nvCxnSpPr>
        <p:spPr>
          <a:xfrm>
            <a:off x="1138377" y="6315013"/>
            <a:ext cx="925085" cy="5504"/>
          </a:xfrm>
          <a:prstGeom prst="straightConnector1">
            <a:avLst/>
          </a:prstGeom>
          <a:noFill/>
          <a:ln w="25400" cap="flat" cmpd="sng" algn="ctr">
            <a:solidFill>
              <a:schemeClr val="bg2">
                <a:lumMod val="50000"/>
              </a:schemeClr>
            </a:solidFill>
            <a:prstDash val="solid"/>
            <a:headEnd type="none"/>
            <a:tailEnd type="none"/>
          </a:ln>
          <a:effectLst/>
        </p:spPr>
      </p:cxnSp>
      <p:sp>
        <p:nvSpPr>
          <p:cNvPr id="4" name="Oval 3"/>
          <p:cNvSpPr/>
          <p:nvPr/>
        </p:nvSpPr>
        <p:spPr bwMode="auto">
          <a:xfrm>
            <a:off x="4659203" y="3972945"/>
            <a:ext cx="1488256" cy="1401557"/>
          </a:xfrm>
          <a:prstGeom prst="ellipse">
            <a:avLst/>
          </a:prstGeom>
          <a:noFill/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6104567" y="4393363"/>
            <a:ext cx="688118" cy="16942"/>
          </a:xfrm>
          <a:prstGeom prst="line">
            <a:avLst/>
          </a:prstGeom>
          <a:noFill/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783688" y="4100975"/>
            <a:ext cx="226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focus for today’s presentation</a:t>
            </a:r>
          </a:p>
        </p:txBody>
      </p:sp>
    </p:spTree>
    <p:extLst>
      <p:ext uri="{BB962C8B-B14F-4D97-AF65-F5344CB8AC3E}">
        <p14:creationId xmlns:p14="http://schemas.microsoft.com/office/powerpoint/2010/main" val="450263416"/>
      </p:ext>
    </p:extLst>
  </p:cSld>
  <p:clrMapOvr>
    <a:masterClrMapping/>
  </p:clrMapOvr>
</p:sld>
</file>

<file path=ppt/theme/theme1.xml><?xml version="1.0" encoding="utf-8"?>
<a:theme xmlns:a="http://schemas.openxmlformats.org/drawingml/2006/main" name="WBG-Any_Logo">
  <a:themeElements>
    <a:clrScheme name="World Bank">
      <a:dk1>
        <a:srgbClr val="002345"/>
      </a:dk1>
      <a:lt1>
        <a:sysClr val="window" lastClr="FFFFFF"/>
      </a:lt1>
      <a:dk2>
        <a:srgbClr val="000000"/>
      </a:dk2>
      <a:lt2>
        <a:srgbClr val="00ADE4"/>
      </a:lt2>
      <a:accent1>
        <a:srgbClr val="000000"/>
      </a:accent1>
      <a:accent2>
        <a:srgbClr val="7F7F7F"/>
      </a:accent2>
      <a:accent3>
        <a:srgbClr val="00ADE4"/>
      </a:accent3>
      <a:accent4>
        <a:srgbClr val="021F43"/>
      </a:accent4>
      <a:accent5>
        <a:srgbClr val="006450"/>
      </a:accent5>
      <a:accent6>
        <a:srgbClr val="F78D28"/>
      </a:accent6>
      <a:hlink>
        <a:srgbClr val="00AB51"/>
      </a:hlink>
      <a:folHlink>
        <a:srgbClr val="61477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ull Page Interior">
  <a:themeElements>
    <a:clrScheme name="World Bank">
      <a:dk1>
        <a:srgbClr val="002345"/>
      </a:dk1>
      <a:lt1>
        <a:sysClr val="window" lastClr="FFFFFF"/>
      </a:lt1>
      <a:dk2>
        <a:srgbClr val="000000"/>
      </a:dk2>
      <a:lt2>
        <a:srgbClr val="00ADE4"/>
      </a:lt2>
      <a:accent1>
        <a:srgbClr val="000000"/>
      </a:accent1>
      <a:accent2>
        <a:srgbClr val="7F7F7F"/>
      </a:accent2>
      <a:accent3>
        <a:srgbClr val="00ADE4"/>
      </a:accent3>
      <a:accent4>
        <a:srgbClr val="021F43"/>
      </a:accent4>
      <a:accent5>
        <a:srgbClr val="006450"/>
      </a:accent5>
      <a:accent6>
        <a:srgbClr val="F78D28"/>
      </a:accent6>
      <a:hlink>
        <a:srgbClr val="00AB51"/>
      </a:hlink>
      <a:folHlink>
        <a:srgbClr val="61477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WBG-Any_Logo</Template>
  <TotalTime>7260</TotalTime>
  <Words>5712</Words>
  <Application>Microsoft Office PowerPoint</Application>
  <PresentationFormat>On-screen Show (4:3)</PresentationFormat>
  <Paragraphs>1009</Paragraphs>
  <Slides>80</Slides>
  <Notes>80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80</vt:i4>
      </vt:variant>
    </vt:vector>
  </HeadingPairs>
  <TitlesOfParts>
    <vt:vector size="92" baseType="lpstr">
      <vt:lpstr>MS PGothic</vt:lpstr>
      <vt:lpstr>MS PGothic</vt:lpstr>
      <vt:lpstr>Andes ExtraLight</vt:lpstr>
      <vt:lpstr>Arial</vt:lpstr>
      <vt:lpstr>Arial Bold</vt:lpstr>
      <vt:lpstr>Calibri</vt:lpstr>
      <vt:lpstr>Calibri Light</vt:lpstr>
      <vt:lpstr>Times New Roman</vt:lpstr>
      <vt:lpstr>Trebuchet MS</vt:lpstr>
      <vt:lpstr>Wingdings</vt:lpstr>
      <vt:lpstr>WBG-Any_Logo</vt:lpstr>
      <vt:lpstr>Full Page Interior</vt:lpstr>
      <vt:lpstr>New Procurement Framework Standard Procurement Documents</vt:lpstr>
      <vt:lpstr>Expectations</vt:lpstr>
      <vt:lpstr>Webinar etiquette</vt:lpstr>
      <vt:lpstr>Topic: new Standard Procurement Documents</vt:lpstr>
      <vt:lpstr>PowerPoint Presentation</vt:lpstr>
      <vt:lpstr>Introduction and overview The new Procurement Framework</vt:lpstr>
      <vt:lpstr>Vision</vt:lpstr>
      <vt:lpstr>Principles</vt:lpstr>
      <vt:lpstr>New Procurement Framework</vt:lpstr>
      <vt:lpstr>Procurement Framework objectives</vt:lpstr>
      <vt:lpstr>Procurement Regulations</vt:lpstr>
      <vt:lpstr>PowerPoint Presentation</vt:lpstr>
      <vt:lpstr>PowerPoint Presentation</vt:lpstr>
      <vt:lpstr>Background to Developing The Standard Procurement Documents</vt:lpstr>
      <vt:lpstr>Standard Bidding Documents (SBDs) vs Standard Procurement Documents (SPDs)</vt:lpstr>
      <vt:lpstr>The new Standard Procurement Documents</vt:lpstr>
      <vt:lpstr>List of Standard Procurement Documents</vt:lpstr>
      <vt:lpstr>List of Standard Procurement Documents (cont.)</vt:lpstr>
      <vt:lpstr>Approach to developing the new SPDs</vt:lpstr>
      <vt:lpstr>How the SPDs were designed</vt:lpstr>
      <vt:lpstr>How the SPDs were designed (cont.)</vt:lpstr>
      <vt:lpstr>PowerPoint Presentation</vt:lpstr>
      <vt:lpstr>GOODS WORKS AND NON-CONSULTING SERVICES key changes reflected in all SPDs</vt:lpstr>
      <vt:lpstr>Key changes common to all SPDs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CONSULTING SERVICES updated Request for Proposal</vt:lpstr>
      <vt:lpstr>Updated RFP Consulting Services</vt:lpstr>
      <vt:lpstr>GOODS WORKS AND NON-CONSULTING SERVICES key changes - RFBs</vt:lpstr>
      <vt:lpstr>RFB SPDs – key structural changes</vt:lpstr>
      <vt:lpstr>PowerPoint Presentation</vt:lpstr>
      <vt:lpstr>GOODS WORKS AND NON-CONSULTING SERVICES key changes - new RFPs</vt:lpstr>
      <vt:lpstr>New RFP SPDs  for goods, works and non-consulting services</vt:lpstr>
      <vt:lpstr>RFP SPDs – key characteristics</vt:lpstr>
      <vt:lpstr>RFP SPDs – key structural changes</vt:lpstr>
      <vt:lpstr>Three model RFP SPDs</vt:lpstr>
      <vt:lpstr>Streamlined RFP (currently in development)</vt:lpstr>
      <vt:lpstr>Two-stage RFP</vt:lpstr>
      <vt:lpstr>Competitive Dialogue RFP (currently in development)</vt:lpstr>
      <vt:lpstr>When to use which RFP SPD</vt:lpstr>
      <vt:lpstr>RFP SPDs – key content changes</vt:lpstr>
      <vt:lpstr>New RFP + Initial Selection process</vt:lpstr>
      <vt:lpstr>RFP Selection Method for GWNcS</vt:lpstr>
      <vt:lpstr>Initial Selection</vt:lpstr>
      <vt:lpstr>Initial Selection and Prequalification</vt:lpstr>
      <vt:lpstr>Prequalification</vt:lpstr>
      <vt:lpstr>Initial Selection</vt:lpstr>
      <vt:lpstr>Range of Applications Initially Selected</vt:lpstr>
      <vt:lpstr>Case study: Initial Selection</vt:lpstr>
      <vt:lpstr>PowerPoint Presentation</vt:lpstr>
      <vt:lpstr>Rated criteria (cont.)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private sector seminars</vt:lpstr>
      <vt:lpstr>More private sector seminars (cont.)</vt:lpstr>
      <vt:lpstr>Useful links</vt:lpstr>
      <vt:lpstr>PowerPoint Presentation</vt:lpstr>
      <vt:lpstr>Please give us your feedback</vt:lpstr>
    </vt:vector>
  </TitlesOfParts>
  <Company>The World Bank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June Brodie</dc:creator>
  <cp:lastModifiedBy>Kimberly Marie Bumgarner</cp:lastModifiedBy>
  <cp:revision>236</cp:revision>
  <cp:lastPrinted>2017-04-04T17:57:56Z</cp:lastPrinted>
  <dcterms:created xsi:type="dcterms:W3CDTF">2016-11-10T21:09:04Z</dcterms:created>
  <dcterms:modified xsi:type="dcterms:W3CDTF">2017-05-10T14:16:46Z</dcterms:modified>
</cp:coreProperties>
</file>