
<file path=[Content_Types].xml><?xml version="1.0" encoding="utf-8"?>
<Types xmlns="http://schemas.openxmlformats.org/package/2006/content-types">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258" r:id="rId3"/>
    <p:sldId id="259" r:id="rId4"/>
    <p:sldId id="335" r:id="rId5"/>
    <p:sldId id="331" r:id="rId6"/>
    <p:sldId id="334" r:id="rId7"/>
    <p:sldId id="316" r:id="rId8"/>
    <p:sldId id="332" r:id="rId9"/>
    <p:sldId id="338" r:id="rId10"/>
    <p:sldId id="337" r:id="rId11"/>
    <p:sldId id="336" r:id="rId12"/>
    <p:sldId id="269" r:id="rId13"/>
  </p:sldIdLst>
  <p:sldSz cx="11430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60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Barungi" initials="SB" lastIdx="1" clrIdx="0">
    <p:extLst>
      <p:ext uri="{19B8F6BF-5375-455C-9EA6-DF929625EA0E}">
        <p15:presenceInfo xmlns:p15="http://schemas.microsoft.com/office/powerpoint/2012/main" userId="S-1-5-21-839522115-1450960922-725345543-63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CC33"/>
    <a:srgbClr val="339933"/>
    <a:srgbClr val="00CCFF"/>
    <a:srgbClr val="FFCC00"/>
    <a:srgbClr val="CC9900"/>
    <a:srgbClr val="C2780A"/>
    <a:srgbClr val="FF9900"/>
    <a:srgbClr val="FF0066"/>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38" autoAdjust="0"/>
    <p:restoredTop sz="94660"/>
  </p:normalViewPr>
  <p:slideViewPr>
    <p:cSldViewPr snapToGrid="0" snapToObjects="1">
      <p:cViewPr>
        <p:scale>
          <a:sx n="75" d="100"/>
          <a:sy n="75" d="100"/>
        </p:scale>
        <p:origin x="540" y="-480"/>
      </p:cViewPr>
      <p:guideLst>
        <p:guide orient="horz" pos="2160"/>
        <p:guide pos="360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Barungi" userId="2a666b270c8948bb" providerId="LiveId" clId="{F443AF85-686E-4CBF-9436-64BD4A447EE1}"/>
    <pc:docChg chg="custSel modSld">
      <pc:chgData name="Stephen Barungi" userId="2a666b270c8948bb" providerId="LiveId" clId="{F443AF85-686E-4CBF-9436-64BD4A447EE1}" dt="2021-11-30T22:14:55.654" v="337" actId="6549"/>
      <pc:docMkLst>
        <pc:docMk/>
      </pc:docMkLst>
      <pc:sldChg chg="modSp mod">
        <pc:chgData name="Stephen Barungi" userId="2a666b270c8948bb" providerId="LiveId" clId="{F443AF85-686E-4CBF-9436-64BD4A447EE1}" dt="2021-11-30T22:06:45.195" v="146" actId="403"/>
        <pc:sldMkLst>
          <pc:docMk/>
          <pc:sldMk cId="2389691451" sldId="256"/>
        </pc:sldMkLst>
        <pc:spChg chg="mod">
          <ac:chgData name="Stephen Barungi" userId="2a666b270c8948bb" providerId="LiveId" clId="{F443AF85-686E-4CBF-9436-64BD4A447EE1}" dt="2021-11-30T22:02:54.890" v="59" actId="20577"/>
          <ac:spMkLst>
            <pc:docMk/>
            <pc:sldMk cId="2389691451" sldId="256"/>
            <ac:spMk id="9" creationId="{00000000-0000-0000-0000-000000000000}"/>
          </ac:spMkLst>
        </pc:spChg>
        <pc:spChg chg="mod">
          <ac:chgData name="Stephen Barungi" userId="2a666b270c8948bb" providerId="LiveId" clId="{F443AF85-686E-4CBF-9436-64BD4A447EE1}" dt="2021-11-30T22:04:51.129" v="138" actId="20577"/>
          <ac:spMkLst>
            <pc:docMk/>
            <pc:sldMk cId="2389691451" sldId="256"/>
            <ac:spMk id="10" creationId="{00000000-0000-0000-0000-000000000000}"/>
          </ac:spMkLst>
        </pc:spChg>
        <pc:spChg chg="mod">
          <ac:chgData name="Stephen Barungi" userId="2a666b270c8948bb" providerId="LiveId" clId="{F443AF85-686E-4CBF-9436-64BD4A447EE1}" dt="2021-11-30T22:06:45.195" v="146" actId="403"/>
          <ac:spMkLst>
            <pc:docMk/>
            <pc:sldMk cId="2389691451" sldId="256"/>
            <ac:spMk id="11" creationId="{00000000-0000-0000-0000-000000000000}"/>
          </ac:spMkLst>
        </pc:spChg>
      </pc:sldChg>
      <pc:sldChg chg="modSp mod">
        <pc:chgData name="Stephen Barungi" userId="2a666b270c8948bb" providerId="LiveId" clId="{F443AF85-686E-4CBF-9436-64BD4A447EE1}" dt="2021-11-30T22:09:03.054" v="204" actId="20577"/>
        <pc:sldMkLst>
          <pc:docMk/>
          <pc:sldMk cId="2859157194" sldId="259"/>
        </pc:sldMkLst>
        <pc:spChg chg="mod">
          <ac:chgData name="Stephen Barungi" userId="2a666b270c8948bb" providerId="LiveId" clId="{F443AF85-686E-4CBF-9436-64BD4A447EE1}" dt="2021-11-30T22:09:03.054" v="204" actId="20577"/>
          <ac:spMkLst>
            <pc:docMk/>
            <pc:sldMk cId="2859157194" sldId="259"/>
            <ac:spMk id="12" creationId="{00000000-0000-0000-0000-000000000000}"/>
          </ac:spMkLst>
        </pc:spChg>
      </pc:sldChg>
      <pc:sldChg chg="modSp mod">
        <pc:chgData name="Stephen Barungi" userId="2a666b270c8948bb" providerId="LiveId" clId="{F443AF85-686E-4CBF-9436-64BD4A447EE1}" dt="2021-11-30T22:12:01.532" v="268" actId="20577"/>
        <pc:sldMkLst>
          <pc:docMk/>
          <pc:sldMk cId="156535939" sldId="316"/>
        </pc:sldMkLst>
        <pc:spChg chg="mod">
          <ac:chgData name="Stephen Barungi" userId="2a666b270c8948bb" providerId="LiveId" clId="{F443AF85-686E-4CBF-9436-64BD4A447EE1}" dt="2021-11-30T22:12:01.532" v="268" actId="20577"/>
          <ac:spMkLst>
            <pc:docMk/>
            <pc:sldMk cId="156535939" sldId="316"/>
            <ac:spMk id="5" creationId="{00000000-0000-0000-0000-000000000000}"/>
          </ac:spMkLst>
        </pc:spChg>
      </pc:sldChg>
      <pc:sldChg chg="modSp mod">
        <pc:chgData name="Stephen Barungi" userId="2a666b270c8948bb" providerId="LiveId" clId="{F443AF85-686E-4CBF-9436-64BD4A447EE1}" dt="2021-11-30T22:12:26.931" v="269" actId="20577"/>
        <pc:sldMkLst>
          <pc:docMk/>
          <pc:sldMk cId="3364212713" sldId="332"/>
        </pc:sldMkLst>
        <pc:spChg chg="mod">
          <ac:chgData name="Stephen Barungi" userId="2a666b270c8948bb" providerId="LiveId" clId="{F443AF85-686E-4CBF-9436-64BD4A447EE1}" dt="2021-11-30T22:12:26.931" v="269" actId="20577"/>
          <ac:spMkLst>
            <pc:docMk/>
            <pc:sldMk cId="3364212713" sldId="332"/>
            <ac:spMk id="4" creationId="{00000000-0000-0000-0000-000000000000}"/>
          </ac:spMkLst>
        </pc:spChg>
      </pc:sldChg>
      <pc:sldChg chg="modSp mod">
        <pc:chgData name="Stephen Barungi" userId="2a666b270c8948bb" providerId="LiveId" clId="{F443AF85-686E-4CBF-9436-64BD4A447EE1}" dt="2021-11-30T22:10:20.758" v="251" actId="20577"/>
        <pc:sldMkLst>
          <pc:docMk/>
          <pc:sldMk cId="957010258" sldId="335"/>
        </pc:sldMkLst>
        <pc:spChg chg="mod">
          <ac:chgData name="Stephen Barungi" userId="2a666b270c8948bb" providerId="LiveId" clId="{F443AF85-686E-4CBF-9436-64BD4A447EE1}" dt="2021-11-30T22:10:20.758" v="251" actId="20577"/>
          <ac:spMkLst>
            <pc:docMk/>
            <pc:sldMk cId="957010258" sldId="335"/>
            <ac:spMk id="12" creationId="{00000000-0000-0000-0000-000000000000}"/>
          </ac:spMkLst>
        </pc:spChg>
      </pc:sldChg>
      <pc:sldChg chg="modSp mod">
        <pc:chgData name="Stephen Barungi" userId="2a666b270c8948bb" providerId="LiveId" clId="{F443AF85-686E-4CBF-9436-64BD4A447EE1}" dt="2021-11-30T22:14:55.654" v="337" actId="6549"/>
        <pc:sldMkLst>
          <pc:docMk/>
          <pc:sldMk cId="3846692490" sldId="336"/>
        </pc:sldMkLst>
        <pc:spChg chg="mod">
          <ac:chgData name="Stephen Barungi" userId="2a666b270c8948bb" providerId="LiveId" clId="{F443AF85-686E-4CBF-9436-64BD4A447EE1}" dt="2021-11-30T22:14:55.654" v="337" actId="6549"/>
          <ac:spMkLst>
            <pc:docMk/>
            <pc:sldMk cId="3846692490" sldId="336"/>
            <ac:spMk id="5" creationId="{00000000-0000-0000-0000-000000000000}"/>
          </ac:spMkLst>
        </pc:spChg>
      </pc:sldChg>
      <pc:sldChg chg="modSp mod">
        <pc:chgData name="Stephen Barungi" userId="2a666b270c8948bb" providerId="LiveId" clId="{F443AF85-686E-4CBF-9436-64BD4A447EE1}" dt="2021-11-30T22:14:03.575" v="304" actId="20577"/>
        <pc:sldMkLst>
          <pc:docMk/>
          <pc:sldMk cId="2625040783" sldId="338"/>
        </pc:sldMkLst>
        <pc:spChg chg="mod">
          <ac:chgData name="Stephen Barungi" userId="2a666b270c8948bb" providerId="LiveId" clId="{F443AF85-686E-4CBF-9436-64BD4A447EE1}" dt="2021-11-30T22:14:03.575" v="304" actId="20577"/>
          <ac:spMkLst>
            <pc:docMk/>
            <pc:sldMk cId="2625040783" sldId="338"/>
            <ac:spMk id="5"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8C84AC-DC64-47B7-A0B3-79FAE5245AEC}" type="doc">
      <dgm:prSet loTypeId="urn:microsoft.com/office/officeart/2008/layout/VerticalCurvedList" loCatId="list" qsTypeId="urn:microsoft.com/office/officeart/2005/8/quickstyle/simple3" qsCatId="simple" csTypeId="urn:microsoft.com/office/officeart/2005/8/colors/accent1_2" csCatId="accent1" phldr="1"/>
      <dgm:spPr/>
      <dgm:t>
        <a:bodyPr/>
        <a:lstStyle/>
        <a:p>
          <a:endParaRPr lang="en-US"/>
        </a:p>
      </dgm:t>
    </dgm:pt>
    <dgm:pt modelId="{B5BBD5F5-85CD-492D-AA34-829114295E5F}">
      <dgm:prSet phldrT="[Text]" custT="1"/>
      <dgm:spPr/>
      <dgm:t>
        <a:bodyPr/>
        <a:lstStyle/>
        <a:p>
          <a:r>
            <a:rPr lang="en-GB" sz="2800" b="0" dirty="0">
              <a:latin typeface="+mn-lt"/>
              <a:cs typeface="Segoe UI" panose="020B0502040204020203" pitchFamily="34" charset="0"/>
            </a:rPr>
            <a:t>Background and Introduction</a:t>
          </a:r>
          <a:endParaRPr lang="en-US" sz="2500" b="0" dirty="0">
            <a:latin typeface="+mn-lt"/>
            <a:cs typeface="Segoe UI" panose="020B0502040204020203" pitchFamily="34" charset="0"/>
          </a:endParaRPr>
        </a:p>
      </dgm:t>
    </dgm:pt>
    <dgm:pt modelId="{2043BF61-2923-477C-BF5B-02D4B3956427}" type="parTrans" cxnId="{4DBF2124-B810-42F1-8924-C1E45826C1C0}">
      <dgm:prSet/>
      <dgm:spPr/>
      <dgm:t>
        <a:bodyPr/>
        <a:lstStyle/>
        <a:p>
          <a:endParaRPr lang="en-US"/>
        </a:p>
      </dgm:t>
    </dgm:pt>
    <dgm:pt modelId="{6B55A2F1-790B-41AB-95FD-8131453489C3}" type="sibTrans" cxnId="{4DBF2124-B810-42F1-8924-C1E45826C1C0}">
      <dgm:prSet/>
      <dgm:spPr/>
      <dgm:t>
        <a:bodyPr/>
        <a:lstStyle/>
        <a:p>
          <a:endParaRPr lang="en-US"/>
        </a:p>
      </dgm:t>
    </dgm:pt>
    <dgm:pt modelId="{4A5FADD9-8A24-4340-9285-51C3A3E69F08}">
      <dgm:prSet phldrT="[Text]" custT="1"/>
      <dgm:spPr/>
      <dgm:t>
        <a:bodyPr/>
        <a:lstStyle/>
        <a:p>
          <a:r>
            <a:rPr lang="en-GB" sz="2800" b="0" dirty="0">
              <a:latin typeface="+mn-lt"/>
              <a:cs typeface="Segoe UI" panose="020B0502040204020203" pitchFamily="34" charset="0"/>
            </a:rPr>
            <a:t>Envisaged e-GP System Functionality &amp; Role Mapping </a:t>
          </a:r>
          <a:endParaRPr lang="en-US" sz="2800" b="0" dirty="0">
            <a:latin typeface="+mn-lt"/>
            <a:cs typeface="Segoe UI" panose="020B0502040204020203" pitchFamily="34" charset="0"/>
          </a:endParaRPr>
        </a:p>
      </dgm:t>
    </dgm:pt>
    <dgm:pt modelId="{E0B4F12A-2B75-4D1B-88FB-3F8AD9DFFD42}" type="parTrans" cxnId="{7DAFC57D-D853-4155-A216-AB4309574DA2}">
      <dgm:prSet/>
      <dgm:spPr/>
      <dgm:t>
        <a:bodyPr/>
        <a:lstStyle/>
        <a:p>
          <a:endParaRPr lang="en-US"/>
        </a:p>
      </dgm:t>
    </dgm:pt>
    <dgm:pt modelId="{83ED7973-7968-48A2-A7B4-7B847A730037}" type="sibTrans" cxnId="{7DAFC57D-D853-4155-A216-AB4309574DA2}">
      <dgm:prSet/>
      <dgm:spPr/>
      <dgm:t>
        <a:bodyPr/>
        <a:lstStyle/>
        <a:p>
          <a:endParaRPr lang="en-US"/>
        </a:p>
      </dgm:t>
    </dgm:pt>
    <dgm:pt modelId="{D45E895B-399B-4A33-B79E-3FB1A82B02C7}">
      <dgm:prSet phldrT="[Text]" custT="1"/>
      <dgm:spPr/>
      <dgm:t>
        <a:bodyPr/>
        <a:lstStyle/>
        <a:p>
          <a:r>
            <a:rPr lang="en-GB" sz="2800" b="0" dirty="0">
              <a:latin typeface="+mn-lt"/>
              <a:cs typeface="Segoe UI" panose="020B0502040204020203" pitchFamily="34" charset="0"/>
            </a:rPr>
            <a:t>Potential Challenges and Critical Success Factors</a:t>
          </a:r>
          <a:endParaRPr lang="en-US" sz="2800" b="0" dirty="0">
            <a:latin typeface="+mn-lt"/>
            <a:cs typeface="Segoe UI" panose="020B0502040204020203" pitchFamily="34" charset="0"/>
          </a:endParaRPr>
        </a:p>
      </dgm:t>
    </dgm:pt>
    <dgm:pt modelId="{1AFF2402-DC33-454F-8EC9-084A75A056A6}" type="parTrans" cxnId="{E5D3B488-2E66-4012-935D-79A3796D31CB}">
      <dgm:prSet/>
      <dgm:spPr/>
      <dgm:t>
        <a:bodyPr/>
        <a:lstStyle/>
        <a:p>
          <a:endParaRPr lang="en-US"/>
        </a:p>
      </dgm:t>
    </dgm:pt>
    <dgm:pt modelId="{7CA48AED-1794-4A31-B5A3-D56F4F7862DA}" type="sibTrans" cxnId="{E5D3B488-2E66-4012-935D-79A3796D31CB}">
      <dgm:prSet/>
      <dgm:spPr/>
      <dgm:t>
        <a:bodyPr/>
        <a:lstStyle/>
        <a:p>
          <a:endParaRPr lang="en-US"/>
        </a:p>
      </dgm:t>
    </dgm:pt>
    <dgm:pt modelId="{D6E18F61-29B5-4578-877B-27BD6F7C56C6}">
      <dgm:prSet phldrT="[Text]" custT="1"/>
      <dgm:spPr/>
      <dgm:t>
        <a:bodyPr/>
        <a:lstStyle/>
        <a:p>
          <a:r>
            <a:rPr lang="en-US" sz="2800" b="0" dirty="0">
              <a:latin typeface="+mn-lt"/>
              <a:cs typeface="Segoe UI" panose="020B0502040204020203" pitchFamily="34" charset="0"/>
            </a:rPr>
            <a:t>Business Case for e- Procurement (e-GP) System  </a:t>
          </a:r>
        </a:p>
      </dgm:t>
    </dgm:pt>
    <dgm:pt modelId="{1F1EA656-6B82-433F-AFE4-06A098BF9F83}" type="parTrans" cxnId="{D42C0632-AA7A-4A4C-BEC1-620AC85B0CC0}">
      <dgm:prSet/>
      <dgm:spPr/>
      <dgm:t>
        <a:bodyPr/>
        <a:lstStyle/>
        <a:p>
          <a:endParaRPr lang="en-US"/>
        </a:p>
      </dgm:t>
    </dgm:pt>
    <dgm:pt modelId="{CECEAD71-6034-419A-A954-3B2106B96E69}" type="sibTrans" cxnId="{D42C0632-AA7A-4A4C-BEC1-620AC85B0CC0}">
      <dgm:prSet/>
      <dgm:spPr/>
      <dgm:t>
        <a:bodyPr/>
        <a:lstStyle/>
        <a:p>
          <a:endParaRPr lang="en-US"/>
        </a:p>
      </dgm:t>
    </dgm:pt>
    <dgm:pt modelId="{FF9A5712-49A9-4DFA-BBE0-2458D6158A65}">
      <dgm:prSet phldrT="[Text]" custT="1"/>
      <dgm:spPr/>
      <dgm:t>
        <a:bodyPr/>
        <a:lstStyle/>
        <a:p>
          <a:r>
            <a:rPr lang="en-US" sz="2800" b="0" dirty="0">
              <a:latin typeface="+mn-lt"/>
              <a:cs typeface="Segoe UI" panose="020B0502040204020203" pitchFamily="34" charset="0"/>
            </a:rPr>
            <a:t>Readiness/Prerequisites</a:t>
          </a:r>
        </a:p>
      </dgm:t>
    </dgm:pt>
    <dgm:pt modelId="{F08246CC-98FA-4B6F-8E64-2A90C7F2B359}" type="parTrans" cxnId="{14704227-27BB-4152-B57A-37DC10105BDE}">
      <dgm:prSet/>
      <dgm:spPr/>
      <dgm:t>
        <a:bodyPr/>
        <a:lstStyle/>
        <a:p>
          <a:endParaRPr lang="en-US"/>
        </a:p>
      </dgm:t>
    </dgm:pt>
    <dgm:pt modelId="{ABA65148-5F16-4575-A0C8-CA25D105A443}" type="sibTrans" cxnId="{14704227-27BB-4152-B57A-37DC10105BDE}">
      <dgm:prSet/>
      <dgm:spPr/>
      <dgm:t>
        <a:bodyPr/>
        <a:lstStyle/>
        <a:p>
          <a:endParaRPr lang="en-US"/>
        </a:p>
      </dgm:t>
    </dgm:pt>
    <dgm:pt modelId="{2DC3DCD1-9D28-44C8-B7DA-AF7300E514E8}">
      <dgm:prSet phldrT="[Text]" custT="1"/>
      <dgm:spPr/>
      <dgm:t>
        <a:bodyPr/>
        <a:lstStyle/>
        <a:p>
          <a:r>
            <a:rPr lang="en-US" sz="2800" b="0" dirty="0">
              <a:latin typeface="+mn-lt"/>
              <a:cs typeface="Segoe UI" panose="020B0502040204020203" pitchFamily="34" charset="0"/>
            </a:rPr>
            <a:t>Conclusion, Comments &amp; Questions</a:t>
          </a:r>
        </a:p>
      </dgm:t>
    </dgm:pt>
    <dgm:pt modelId="{9C7BDCA6-F9B3-4D19-BCD5-7F35F52062D7}" type="parTrans" cxnId="{47F83A4D-6C63-4760-8472-D71A17A35011}">
      <dgm:prSet/>
      <dgm:spPr/>
      <dgm:t>
        <a:bodyPr/>
        <a:lstStyle/>
        <a:p>
          <a:endParaRPr lang="en-US"/>
        </a:p>
      </dgm:t>
    </dgm:pt>
    <dgm:pt modelId="{365B5A40-0B5B-42CB-916B-109D5D25F5B5}" type="sibTrans" cxnId="{47F83A4D-6C63-4760-8472-D71A17A35011}">
      <dgm:prSet/>
      <dgm:spPr/>
      <dgm:t>
        <a:bodyPr/>
        <a:lstStyle/>
        <a:p>
          <a:endParaRPr lang="en-US"/>
        </a:p>
      </dgm:t>
    </dgm:pt>
    <dgm:pt modelId="{80EF32DC-EC78-4FFD-B954-76F2F289E151}">
      <dgm:prSet phldrT="[Text]" custT="1"/>
      <dgm:spPr/>
      <dgm:t>
        <a:bodyPr/>
        <a:lstStyle/>
        <a:p>
          <a:r>
            <a:rPr lang="en-US" sz="2800" b="0">
              <a:latin typeface="+mn-lt"/>
              <a:cs typeface="Segoe UI" panose="020B0502040204020203" pitchFamily="34" charset="0"/>
            </a:rPr>
            <a:t>Expected </a:t>
          </a:r>
          <a:r>
            <a:rPr lang="en-US" sz="2800" b="0" dirty="0">
              <a:latin typeface="+mn-lt"/>
              <a:cs typeface="Segoe UI" panose="020B0502040204020203" pitchFamily="34" charset="0"/>
            </a:rPr>
            <a:t>Benefits/Advantages of e-GP</a:t>
          </a:r>
        </a:p>
      </dgm:t>
    </dgm:pt>
    <dgm:pt modelId="{47960F76-4C41-4A88-A0A3-37720B09D438}" type="parTrans" cxnId="{68636AB9-5064-4698-977E-AB560E31BAEB}">
      <dgm:prSet/>
      <dgm:spPr/>
      <dgm:t>
        <a:bodyPr/>
        <a:lstStyle/>
        <a:p>
          <a:endParaRPr lang="en-US"/>
        </a:p>
      </dgm:t>
    </dgm:pt>
    <dgm:pt modelId="{2C55AD0A-4F8D-4B17-B29F-C984B9F1D27D}" type="sibTrans" cxnId="{68636AB9-5064-4698-977E-AB560E31BAEB}">
      <dgm:prSet/>
      <dgm:spPr/>
      <dgm:t>
        <a:bodyPr/>
        <a:lstStyle/>
        <a:p>
          <a:endParaRPr lang="en-US"/>
        </a:p>
      </dgm:t>
    </dgm:pt>
    <dgm:pt modelId="{31A96F49-79F7-45DA-89F3-4E97284C737A}" type="pres">
      <dgm:prSet presAssocID="{178C84AC-DC64-47B7-A0B3-79FAE5245AEC}" presName="Name0" presStyleCnt="0">
        <dgm:presLayoutVars>
          <dgm:chMax val="7"/>
          <dgm:chPref val="7"/>
          <dgm:dir/>
        </dgm:presLayoutVars>
      </dgm:prSet>
      <dgm:spPr/>
    </dgm:pt>
    <dgm:pt modelId="{6E3F7857-859D-4D8E-8784-EC45ABE45E13}" type="pres">
      <dgm:prSet presAssocID="{178C84AC-DC64-47B7-A0B3-79FAE5245AEC}" presName="Name1" presStyleCnt="0"/>
      <dgm:spPr/>
    </dgm:pt>
    <dgm:pt modelId="{5CF84164-E64C-4FB3-87DB-2AF7ECF992D0}" type="pres">
      <dgm:prSet presAssocID="{178C84AC-DC64-47B7-A0B3-79FAE5245AEC}" presName="cycle" presStyleCnt="0"/>
      <dgm:spPr/>
    </dgm:pt>
    <dgm:pt modelId="{CD5ECFD3-6366-4817-ADF2-11F2DA5971B4}" type="pres">
      <dgm:prSet presAssocID="{178C84AC-DC64-47B7-A0B3-79FAE5245AEC}" presName="srcNode" presStyleLbl="node1" presStyleIdx="0" presStyleCnt="7"/>
      <dgm:spPr/>
    </dgm:pt>
    <dgm:pt modelId="{18A62E78-C6BB-409C-A9E1-2161CF45E7B2}" type="pres">
      <dgm:prSet presAssocID="{178C84AC-DC64-47B7-A0B3-79FAE5245AEC}" presName="conn" presStyleLbl="parChTrans1D2" presStyleIdx="0" presStyleCnt="1"/>
      <dgm:spPr/>
    </dgm:pt>
    <dgm:pt modelId="{3E51A9AC-EBC6-46AC-8662-1BFEE7EE6E40}" type="pres">
      <dgm:prSet presAssocID="{178C84AC-DC64-47B7-A0B3-79FAE5245AEC}" presName="extraNode" presStyleLbl="node1" presStyleIdx="0" presStyleCnt="7"/>
      <dgm:spPr/>
    </dgm:pt>
    <dgm:pt modelId="{344CA7A1-DE15-4D83-B482-E0BCC752B108}" type="pres">
      <dgm:prSet presAssocID="{178C84AC-DC64-47B7-A0B3-79FAE5245AEC}" presName="dstNode" presStyleLbl="node1" presStyleIdx="0" presStyleCnt="7"/>
      <dgm:spPr/>
    </dgm:pt>
    <dgm:pt modelId="{D21F6E36-2A80-47C1-8E60-2BC05385B00B}" type="pres">
      <dgm:prSet presAssocID="{B5BBD5F5-85CD-492D-AA34-829114295E5F}" presName="text_1" presStyleLbl="node1" presStyleIdx="0" presStyleCnt="7">
        <dgm:presLayoutVars>
          <dgm:bulletEnabled val="1"/>
        </dgm:presLayoutVars>
      </dgm:prSet>
      <dgm:spPr/>
    </dgm:pt>
    <dgm:pt modelId="{B90B3EE6-D18A-4E9A-A990-89D017C97412}" type="pres">
      <dgm:prSet presAssocID="{B5BBD5F5-85CD-492D-AA34-829114295E5F}" presName="accent_1" presStyleCnt="0"/>
      <dgm:spPr/>
    </dgm:pt>
    <dgm:pt modelId="{B3998D3F-810E-454F-AA1D-FA9B2DCA571C}" type="pres">
      <dgm:prSet presAssocID="{B5BBD5F5-85CD-492D-AA34-829114295E5F}" presName="accentRepeatNode" presStyleLbl="solidFgAcc1" presStyleIdx="0" presStyleCnt="7"/>
      <dgm:spPr/>
    </dgm:pt>
    <dgm:pt modelId="{608E255D-0442-4EDC-B54C-C1219AAA7AC0}" type="pres">
      <dgm:prSet presAssocID="{D6E18F61-29B5-4578-877B-27BD6F7C56C6}" presName="text_2" presStyleLbl="node1" presStyleIdx="1" presStyleCnt="7">
        <dgm:presLayoutVars>
          <dgm:bulletEnabled val="1"/>
        </dgm:presLayoutVars>
      </dgm:prSet>
      <dgm:spPr/>
    </dgm:pt>
    <dgm:pt modelId="{E1C0A3F4-5F23-471B-9699-C8CD51C81CE2}" type="pres">
      <dgm:prSet presAssocID="{D6E18F61-29B5-4578-877B-27BD6F7C56C6}" presName="accent_2" presStyleCnt="0"/>
      <dgm:spPr/>
    </dgm:pt>
    <dgm:pt modelId="{1686C4B7-54B5-4018-AE89-A7DD269B9089}" type="pres">
      <dgm:prSet presAssocID="{D6E18F61-29B5-4578-877B-27BD6F7C56C6}" presName="accentRepeatNode" presStyleLbl="solidFgAcc1" presStyleIdx="1" presStyleCnt="7"/>
      <dgm:spPr/>
    </dgm:pt>
    <dgm:pt modelId="{A39F894F-0C3B-408E-9D75-0F5E5E653A9C}" type="pres">
      <dgm:prSet presAssocID="{4A5FADD9-8A24-4340-9285-51C3A3E69F08}" presName="text_3" presStyleLbl="node1" presStyleIdx="2" presStyleCnt="7">
        <dgm:presLayoutVars>
          <dgm:bulletEnabled val="1"/>
        </dgm:presLayoutVars>
      </dgm:prSet>
      <dgm:spPr/>
    </dgm:pt>
    <dgm:pt modelId="{CD5A7EEA-2F92-4A4C-9FA0-DD1AF9AF3CDC}" type="pres">
      <dgm:prSet presAssocID="{4A5FADD9-8A24-4340-9285-51C3A3E69F08}" presName="accent_3" presStyleCnt="0"/>
      <dgm:spPr/>
    </dgm:pt>
    <dgm:pt modelId="{C5537582-6055-4213-B50B-960B42DA63D2}" type="pres">
      <dgm:prSet presAssocID="{4A5FADD9-8A24-4340-9285-51C3A3E69F08}" presName="accentRepeatNode" presStyleLbl="solidFgAcc1" presStyleIdx="2" presStyleCnt="7"/>
      <dgm:spPr/>
    </dgm:pt>
    <dgm:pt modelId="{92848FF6-27E8-4A36-A1FA-70142D1039B2}" type="pres">
      <dgm:prSet presAssocID="{FF9A5712-49A9-4DFA-BBE0-2458D6158A65}" presName="text_4" presStyleLbl="node1" presStyleIdx="3" presStyleCnt="7">
        <dgm:presLayoutVars>
          <dgm:bulletEnabled val="1"/>
        </dgm:presLayoutVars>
      </dgm:prSet>
      <dgm:spPr/>
    </dgm:pt>
    <dgm:pt modelId="{C632F01F-3A50-4441-B72B-6A740EE9CBBE}" type="pres">
      <dgm:prSet presAssocID="{FF9A5712-49A9-4DFA-BBE0-2458D6158A65}" presName="accent_4" presStyleCnt="0"/>
      <dgm:spPr/>
    </dgm:pt>
    <dgm:pt modelId="{845353FD-EDB0-41C7-948F-50BEF1AA23CE}" type="pres">
      <dgm:prSet presAssocID="{FF9A5712-49A9-4DFA-BBE0-2458D6158A65}" presName="accentRepeatNode" presStyleLbl="solidFgAcc1" presStyleIdx="3" presStyleCnt="7"/>
      <dgm:spPr/>
    </dgm:pt>
    <dgm:pt modelId="{D99F900B-C81B-4BBF-8A69-8E88B9A9D336}" type="pres">
      <dgm:prSet presAssocID="{80EF32DC-EC78-4FFD-B954-76F2F289E151}" presName="text_5" presStyleLbl="node1" presStyleIdx="4" presStyleCnt="7">
        <dgm:presLayoutVars>
          <dgm:bulletEnabled val="1"/>
        </dgm:presLayoutVars>
      </dgm:prSet>
      <dgm:spPr/>
    </dgm:pt>
    <dgm:pt modelId="{D764A816-6224-42CA-9EBC-78D084765D70}" type="pres">
      <dgm:prSet presAssocID="{80EF32DC-EC78-4FFD-B954-76F2F289E151}" presName="accent_5" presStyleCnt="0"/>
      <dgm:spPr/>
    </dgm:pt>
    <dgm:pt modelId="{7A9094CF-1384-474A-913D-5D7BBC4275EA}" type="pres">
      <dgm:prSet presAssocID="{80EF32DC-EC78-4FFD-B954-76F2F289E151}" presName="accentRepeatNode" presStyleLbl="solidFgAcc1" presStyleIdx="4" presStyleCnt="7"/>
      <dgm:spPr/>
    </dgm:pt>
    <dgm:pt modelId="{59762AF2-0C17-4804-8E94-104016AFC553}" type="pres">
      <dgm:prSet presAssocID="{D45E895B-399B-4A33-B79E-3FB1A82B02C7}" presName="text_6" presStyleLbl="node1" presStyleIdx="5" presStyleCnt="7">
        <dgm:presLayoutVars>
          <dgm:bulletEnabled val="1"/>
        </dgm:presLayoutVars>
      </dgm:prSet>
      <dgm:spPr/>
    </dgm:pt>
    <dgm:pt modelId="{ADFE37B6-19C2-433A-B955-478C83D29C9A}" type="pres">
      <dgm:prSet presAssocID="{D45E895B-399B-4A33-B79E-3FB1A82B02C7}" presName="accent_6" presStyleCnt="0"/>
      <dgm:spPr/>
    </dgm:pt>
    <dgm:pt modelId="{457799D3-7721-4FCB-B47F-3FACD375F668}" type="pres">
      <dgm:prSet presAssocID="{D45E895B-399B-4A33-B79E-3FB1A82B02C7}" presName="accentRepeatNode" presStyleLbl="solidFgAcc1" presStyleIdx="5" presStyleCnt="7"/>
      <dgm:spPr/>
    </dgm:pt>
    <dgm:pt modelId="{3F767146-E30F-47C5-8D74-89652478E1FA}" type="pres">
      <dgm:prSet presAssocID="{2DC3DCD1-9D28-44C8-B7DA-AF7300E514E8}" presName="text_7" presStyleLbl="node1" presStyleIdx="6" presStyleCnt="7">
        <dgm:presLayoutVars>
          <dgm:bulletEnabled val="1"/>
        </dgm:presLayoutVars>
      </dgm:prSet>
      <dgm:spPr/>
    </dgm:pt>
    <dgm:pt modelId="{3D64691E-49D7-4503-B705-2BC18F605377}" type="pres">
      <dgm:prSet presAssocID="{2DC3DCD1-9D28-44C8-B7DA-AF7300E514E8}" presName="accent_7" presStyleCnt="0"/>
      <dgm:spPr/>
    </dgm:pt>
    <dgm:pt modelId="{A4330668-E218-483D-BF5E-9FC63DFB2AA8}" type="pres">
      <dgm:prSet presAssocID="{2DC3DCD1-9D28-44C8-B7DA-AF7300E514E8}" presName="accentRepeatNode" presStyleLbl="solidFgAcc1" presStyleIdx="6" presStyleCnt="7"/>
      <dgm:spPr/>
    </dgm:pt>
  </dgm:ptLst>
  <dgm:cxnLst>
    <dgm:cxn modelId="{4DBF2124-B810-42F1-8924-C1E45826C1C0}" srcId="{178C84AC-DC64-47B7-A0B3-79FAE5245AEC}" destId="{B5BBD5F5-85CD-492D-AA34-829114295E5F}" srcOrd="0" destOrd="0" parTransId="{2043BF61-2923-477C-BF5B-02D4B3956427}" sibTransId="{6B55A2F1-790B-41AB-95FD-8131453489C3}"/>
    <dgm:cxn modelId="{14704227-27BB-4152-B57A-37DC10105BDE}" srcId="{178C84AC-DC64-47B7-A0B3-79FAE5245AEC}" destId="{FF9A5712-49A9-4DFA-BBE0-2458D6158A65}" srcOrd="3" destOrd="0" parTransId="{F08246CC-98FA-4B6F-8E64-2A90C7F2B359}" sibTransId="{ABA65148-5F16-4575-A0C8-CA25D105A443}"/>
    <dgm:cxn modelId="{D42C0632-AA7A-4A4C-BEC1-620AC85B0CC0}" srcId="{178C84AC-DC64-47B7-A0B3-79FAE5245AEC}" destId="{D6E18F61-29B5-4578-877B-27BD6F7C56C6}" srcOrd="1" destOrd="0" parTransId="{1F1EA656-6B82-433F-AFE4-06A098BF9F83}" sibTransId="{CECEAD71-6034-419A-A954-3B2106B96E69}"/>
    <dgm:cxn modelId="{D91A4944-6535-45E3-B286-03750B8268AC}" type="presOf" srcId="{2DC3DCD1-9D28-44C8-B7DA-AF7300E514E8}" destId="{3F767146-E30F-47C5-8D74-89652478E1FA}" srcOrd="0" destOrd="0" presId="urn:microsoft.com/office/officeart/2008/layout/VerticalCurvedList"/>
    <dgm:cxn modelId="{2AD5B069-1CA8-40DA-99F6-69D2B52CCA55}" type="presOf" srcId="{B5BBD5F5-85CD-492D-AA34-829114295E5F}" destId="{D21F6E36-2A80-47C1-8E60-2BC05385B00B}" srcOrd="0" destOrd="0" presId="urn:microsoft.com/office/officeart/2008/layout/VerticalCurvedList"/>
    <dgm:cxn modelId="{47F83A4D-6C63-4760-8472-D71A17A35011}" srcId="{178C84AC-DC64-47B7-A0B3-79FAE5245AEC}" destId="{2DC3DCD1-9D28-44C8-B7DA-AF7300E514E8}" srcOrd="6" destOrd="0" parTransId="{9C7BDCA6-F9B3-4D19-BCD5-7F35F52062D7}" sibTransId="{365B5A40-0B5B-42CB-916B-109D5D25F5B5}"/>
    <dgm:cxn modelId="{26F10759-AB9D-4CC5-AB80-66777C8649D6}" type="presOf" srcId="{D45E895B-399B-4A33-B79E-3FB1A82B02C7}" destId="{59762AF2-0C17-4804-8E94-104016AFC553}" srcOrd="0" destOrd="0" presId="urn:microsoft.com/office/officeart/2008/layout/VerticalCurvedList"/>
    <dgm:cxn modelId="{7DAFC57D-D853-4155-A216-AB4309574DA2}" srcId="{178C84AC-DC64-47B7-A0B3-79FAE5245AEC}" destId="{4A5FADD9-8A24-4340-9285-51C3A3E69F08}" srcOrd="2" destOrd="0" parTransId="{E0B4F12A-2B75-4D1B-88FB-3F8AD9DFFD42}" sibTransId="{83ED7973-7968-48A2-A7B4-7B847A730037}"/>
    <dgm:cxn modelId="{7FDAA083-B6E9-4F6B-B2D6-8DD1303E40DA}" type="presOf" srcId="{FF9A5712-49A9-4DFA-BBE0-2458D6158A65}" destId="{92848FF6-27E8-4A36-A1FA-70142D1039B2}" srcOrd="0" destOrd="0" presId="urn:microsoft.com/office/officeart/2008/layout/VerticalCurvedList"/>
    <dgm:cxn modelId="{E5D3B488-2E66-4012-935D-79A3796D31CB}" srcId="{178C84AC-DC64-47B7-A0B3-79FAE5245AEC}" destId="{D45E895B-399B-4A33-B79E-3FB1A82B02C7}" srcOrd="5" destOrd="0" parTransId="{1AFF2402-DC33-454F-8EC9-084A75A056A6}" sibTransId="{7CA48AED-1794-4A31-B5A3-D56F4F7862DA}"/>
    <dgm:cxn modelId="{B71DAD9E-C5C9-44DC-921C-3AEF17ED460D}" type="presOf" srcId="{178C84AC-DC64-47B7-A0B3-79FAE5245AEC}" destId="{31A96F49-79F7-45DA-89F3-4E97284C737A}" srcOrd="0" destOrd="0" presId="urn:microsoft.com/office/officeart/2008/layout/VerticalCurvedList"/>
    <dgm:cxn modelId="{B66C3FAF-AA25-4C9B-BFEA-B42D1ECAA6E3}" type="presOf" srcId="{D6E18F61-29B5-4578-877B-27BD6F7C56C6}" destId="{608E255D-0442-4EDC-B54C-C1219AAA7AC0}" srcOrd="0" destOrd="0" presId="urn:microsoft.com/office/officeart/2008/layout/VerticalCurvedList"/>
    <dgm:cxn modelId="{68636AB9-5064-4698-977E-AB560E31BAEB}" srcId="{178C84AC-DC64-47B7-A0B3-79FAE5245AEC}" destId="{80EF32DC-EC78-4FFD-B954-76F2F289E151}" srcOrd="4" destOrd="0" parTransId="{47960F76-4C41-4A88-A0A3-37720B09D438}" sibTransId="{2C55AD0A-4F8D-4B17-B29F-C984B9F1D27D}"/>
    <dgm:cxn modelId="{E5B8C2DC-46A7-44B1-B370-80709674B334}" type="presOf" srcId="{80EF32DC-EC78-4FFD-B954-76F2F289E151}" destId="{D99F900B-C81B-4BBF-8A69-8E88B9A9D336}" srcOrd="0" destOrd="0" presId="urn:microsoft.com/office/officeart/2008/layout/VerticalCurvedList"/>
    <dgm:cxn modelId="{1C743BE8-F906-4873-B349-6A83CDD06571}" type="presOf" srcId="{4A5FADD9-8A24-4340-9285-51C3A3E69F08}" destId="{A39F894F-0C3B-408E-9D75-0F5E5E653A9C}" srcOrd="0" destOrd="0" presId="urn:microsoft.com/office/officeart/2008/layout/VerticalCurvedList"/>
    <dgm:cxn modelId="{B5E7ADF5-E7E9-4C26-999E-2978C884FC1E}" type="presOf" srcId="{6B55A2F1-790B-41AB-95FD-8131453489C3}" destId="{18A62E78-C6BB-409C-A9E1-2161CF45E7B2}" srcOrd="0" destOrd="0" presId="urn:microsoft.com/office/officeart/2008/layout/VerticalCurvedList"/>
    <dgm:cxn modelId="{B39F07EF-2A60-45A7-BE5A-DA505DBF5391}" type="presParOf" srcId="{31A96F49-79F7-45DA-89F3-4E97284C737A}" destId="{6E3F7857-859D-4D8E-8784-EC45ABE45E13}" srcOrd="0" destOrd="0" presId="urn:microsoft.com/office/officeart/2008/layout/VerticalCurvedList"/>
    <dgm:cxn modelId="{BECE1453-19CC-40DC-9E8B-7FF5E66FB0C4}" type="presParOf" srcId="{6E3F7857-859D-4D8E-8784-EC45ABE45E13}" destId="{5CF84164-E64C-4FB3-87DB-2AF7ECF992D0}" srcOrd="0" destOrd="0" presId="urn:microsoft.com/office/officeart/2008/layout/VerticalCurvedList"/>
    <dgm:cxn modelId="{2F2B8082-C851-46CC-83BA-BCBC6B56248F}" type="presParOf" srcId="{5CF84164-E64C-4FB3-87DB-2AF7ECF992D0}" destId="{CD5ECFD3-6366-4817-ADF2-11F2DA5971B4}" srcOrd="0" destOrd="0" presId="urn:microsoft.com/office/officeart/2008/layout/VerticalCurvedList"/>
    <dgm:cxn modelId="{95A4A43F-C1B3-4A48-9634-97190FD59E31}" type="presParOf" srcId="{5CF84164-E64C-4FB3-87DB-2AF7ECF992D0}" destId="{18A62E78-C6BB-409C-A9E1-2161CF45E7B2}" srcOrd="1" destOrd="0" presId="urn:microsoft.com/office/officeart/2008/layout/VerticalCurvedList"/>
    <dgm:cxn modelId="{ED975838-99DA-4244-B3F1-3CC8C564B079}" type="presParOf" srcId="{5CF84164-E64C-4FB3-87DB-2AF7ECF992D0}" destId="{3E51A9AC-EBC6-46AC-8662-1BFEE7EE6E40}" srcOrd="2" destOrd="0" presId="urn:microsoft.com/office/officeart/2008/layout/VerticalCurvedList"/>
    <dgm:cxn modelId="{65EB60A5-A990-4823-B878-C2B36F9BD877}" type="presParOf" srcId="{5CF84164-E64C-4FB3-87DB-2AF7ECF992D0}" destId="{344CA7A1-DE15-4D83-B482-E0BCC752B108}" srcOrd="3" destOrd="0" presId="urn:microsoft.com/office/officeart/2008/layout/VerticalCurvedList"/>
    <dgm:cxn modelId="{BC42CD6E-F4B8-4BED-9AD3-A941CA16A0AA}" type="presParOf" srcId="{6E3F7857-859D-4D8E-8784-EC45ABE45E13}" destId="{D21F6E36-2A80-47C1-8E60-2BC05385B00B}" srcOrd="1" destOrd="0" presId="urn:microsoft.com/office/officeart/2008/layout/VerticalCurvedList"/>
    <dgm:cxn modelId="{94110822-FF3A-401D-A085-78917CCE1ADA}" type="presParOf" srcId="{6E3F7857-859D-4D8E-8784-EC45ABE45E13}" destId="{B90B3EE6-D18A-4E9A-A990-89D017C97412}" srcOrd="2" destOrd="0" presId="urn:microsoft.com/office/officeart/2008/layout/VerticalCurvedList"/>
    <dgm:cxn modelId="{DC14DC48-60B2-4B9A-9C8B-E8B2314E31BE}" type="presParOf" srcId="{B90B3EE6-D18A-4E9A-A990-89D017C97412}" destId="{B3998D3F-810E-454F-AA1D-FA9B2DCA571C}" srcOrd="0" destOrd="0" presId="urn:microsoft.com/office/officeart/2008/layout/VerticalCurvedList"/>
    <dgm:cxn modelId="{C4304D8D-BBBF-42B6-A515-3A3315ABD544}" type="presParOf" srcId="{6E3F7857-859D-4D8E-8784-EC45ABE45E13}" destId="{608E255D-0442-4EDC-B54C-C1219AAA7AC0}" srcOrd="3" destOrd="0" presId="urn:microsoft.com/office/officeart/2008/layout/VerticalCurvedList"/>
    <dgm:cxn modelId="{1A017A9C-9CBA-41A1-902E-487A307CCAE0}" type="presParOf" srcId="{6E3F7857-859D-4D8E-8784-EC45ABE45E13}" destId="{E1C0A3F4-5F23-471B-9699-C8CD51C81CE2}" srcOrd="4" destOrd="0" presId="urn:microsoft.com/office/officeart/2008/layout/VerticalCurvedList"/>
    <dgm:cxn modelId="{0AE015F4-F617-43B1-9D52-4A1A6C4AA1CD}" type="presParOf" srcId="{E1C0A3F4-5F23-471B-9699-C8CD51C81CE2}" destId="{1686C4B7-54B5-4018-AE89-A7DD269B9089}" srcOrd="0" destOrd="0" presId="urn:microsoft.com/office/officeart/2008/layout/VerticalCurvedList"/>
    <dgm:cxn modelId="{5CB55036-8B66-4DCB-B9C9-1EB727B075B5}" type="presParOf" srcId="{6E3F7857-859D-4D8E-8784-EC45ABE45E13}" destId="{A39F894F-0C3B-408E-9D75-0F5E5E653A9C}" srcOrd="5" destOrd="0" presId="urn:microsoft.com/office/officeart/2008/layout/VerticalCurvedList"/>
    <dgm:cxn modelId="{5801E967-E556-4B13-B876-0959B5E2C9E8}" type="presParOf" srcId="{6E3F7857-859D-4D8E-8784-EC45ABE45E13}" destId="{CD5A7EEA-2F92-4A4C-9FA0-DD1AF9AF3CDC}" srcOrd="6" destOrd="0" presId="urn:microsoft.com/office/officeart/2008/layout/VerticalCurvedList"/>
    <dgm:cxn modelId="{181F1078-4936-4BF8-B98E-2BF093798C41}" type="presParOf" srcId="{CD5A7EEA-2F92-4A4C-9FA0-DD1AF9AF3CDC}" destId="{C5537582-6055-4213-B50B-960B42DA63D2}" srcOrd="0" destOrd="0" presId="urn:microsoft.com/office/officeart/2008/layout/VerticalCurvedList"/>
    <dgm:cxn modelId="{8C911437-C793-4B35-BD36-707AE2C3E801}" type="presParOf" srcId="{6E3F7857-859D-4D8E-8784-EC45ABE45E13}" destId="{92848FF6-27E8-4A36-A1FA-70142D1039B2}" srcOrd="7" destOrd="0" presId="urn:microsoft.com/office/officeart/2008/layout/VerticalCurvedList"/>
    <dgm:cxn modelId="{2A26078C-A43F-4260-AEE1-1FA1A43D91B0}" type="presParOf" srcId="{6E3F7857-859D-4D8E-8784-EC45ABE45E13}" destId="{C632F01F-3A50-4441-B72B-6A740EE9CBBE}" srcOrd="8" destOrd="0" presId="urn:microsoft.com/office/officeart/2008/layout/VerticalCurvedList"/>
    <dgm:cxn modelId="{48026AF0-CC0A-46AF-B234-27BAF64E9944}" type="presParOf" srcId="{C632F01F-3A50-4441-B72B-6A740EE9CBBE}" destId="{845353FD-EDB0-41C7-948F-50BEF1AA23CE}" srcOrd="0" destOrd="0" presId="urn:microsoft.com/office/officeart/2008/layout/VerticalCurvedList"/>
    <dgm:cxn modelId="{D42C2707-8D44-4C6B-8949-487284E4206B}" type="presParOf" srcId="{6E3F7857-859D-4D8E-8784-EC45ABE45E13}" destId="{D99F900B-C81B-4BBF-8A69-8E88B9A9D336}" srcOrd="9" destOrd="0" presId="urn:microsoft.com/office/officeart/2008/layout/VerticalCurvedList"/>
    <dgm:cxn modelId="{07353CFC-62F1-422D-9C9B-857967A7BF51}" type="presParOf" srcId="{6E3F7857-859D-4D8E-8784-EC45ABE45E13}" destId="{D764A816-6224-42CA-9EBC-78D084765D70}" srcOrd="10" destOrd="0" presId="urn:microsoft.com/office/officeart/2008/layout/VerticalCurvedList"/>
    <dgm:cxn modelId="{E7A15075-785D-48A7-87A8-AA546290A25B}" type="presParOf" srcId="{D764A816-6224-42CA-9EBC-78D084765D70}" destId="{7A9094CF-1384-474A-913D-5D7BBC4275EA}" srcOrd="0" destOrd="0" presId="urn:microsoft.com/office/officeart/2008/layout/VerticalCurvedList"/>
    <dgm:cxn modelId="{BEA297D5-B7CB-4031-A885-B3F0E92574ED}" type="presParOf" srcId="{6E3F7857-859D-4D8E-8784-EC45ABE45E13}" destId="{59762AF2-0C17-4804-8E94-104016AFC553}" srcOrd="11" destOrd="0" presId="urn:microsoft.com/office/officeart/2008/layout/VerticalCurvedList"/>
    <dgm:cxn modelId="{4C3C8FD7-CED7-48C8-9D40-B96DA8674C4A}" type="presParOf" srcId="{6E3F7857-859D-4D8E-8784-EC45ABE45E13}" destId="{ADFE37B6-19C2-433A-B955-478C83D29C9A}" srcOrd="12" destOrd="0" presId="urn:microsoft.com/office/officeart/2008/layout/VerticalCurvedList"/>
    <dgm:cxn modelId="{4185CA8D-0CFC-4A05-BDB5-3668A4D9EFDA}" type="presParOf" srcId="{ADFE37B6-19C2-433A-B955-478C83D29C9A}" destId="{457799D3-7721-4FCB-B47F-3FACD375F668}" srcOrd="0" destOrd="0" presId="urn:microsoft.com/office/officeart/2008/layout/VerticalCurvedList"/>
    <dgm:cxn modelId="{4C3B9BB5-E214-4A5F-89D3-D6B05E5998B4}" type="presParOf" srcId="{6E3F7857-859D-4D8E-8784-EC45ABE45E13}" destId="{3F767146-E30F-47C5-8D74-89652478E1FA}" srcOrd="13" destOrd="0" presId="urn:microsoft.com/office/officeart/2008/layout/VerticalCurvedList"/>
    <dgm:cxn modelId="{FB8BE62E-CE6C-4D4C-8828-A78DD81B5A0D}" type="presParOf" srcId="{6E3F7857-859D-4D8E-8784-EC45ABE45E13}" destId="{3D64691E-49D7-4503-B705-2BC18F605377}" srcOrd="14" destOrd="0" presId="urn:microsoft.com/office/officeart/2008/layout/VerticalCurvedList"/>
    <dgm:cxn modelId="{124E38D0-C7EA-4D8E-884C-8B0DC2198C43}" type="presParOf" srcId="{3D64691E-49D7-4503-B705-2BC18F605377}" destId="{A4330668-E218-483D-BF5E-9FC63DFB2AA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A62E78-C6BB-409C-A9E1-2161CF45E7B2}">
      <dsp:nvSpPr>
        <dsp:cNvPr id="0" name=""/>
        <dsp:cNvSpPr/>
      </dsp:nvSpPr>
      <dsp:spPr>
        <a:xfrm>
          <a:off x="-5922128" y="-906846"/>
          <a:ext cx="7054662" cy="7054662"/>
        </a:xfrm>
        <a:prstGeom prst="blockArc">
          <a:avLst>
            <a:gd name="adj1" fmla="val 18900000"/>
            <a:gd name="adj2" fmla="val 2700000"/>
            <a:gd name="adj3" fmla="val 306"/>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1F6E36-2A80-47C1-8E60-2BC05385B00B}">
      <dsp:nvSpPr>
        <dsp:cNvPr id="0" name=""/>
        <dsp:cNvSpPr/>
      </dsp:nvSpPr>
      <dsp:spPr>
        <a:xfrm>
          <a:off x="367653" y="238254"/>
          <a:ext cx="9142652" cy="47629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8063" tIns="71120" rIns="71120" bIns="71120" numCol="1" spcCol="1270" anchor="ctr" anchorCtr="0">
          <a:noAutofit/>
        </a:bodyPr>
        <a:lstStyle/>
        <a:p>
          <a:pPr marL="0" lvl="0" indent="0" algn="l" defTabSz="1244600">
            <a:lnSpc>
              <a:spcPct val="90000"/>
            </a:lnSpc>
            <a:spcBef>
              <a:spcPct val="0"/>
            </a:spcBef>
            <a:spcAft>
              <a:spcPct val="35000"/>
            </a:spcAft>
            <a:buNone/>
          </a:pPr>
          <a:r>
            <a:rPr lang="en-GB" sz="2800" b="0" kern="1200" dirty="0">
              <a:latin typeface="+mn-lt"/>
              <a:cs typeface="Segoe UI" panose="020B0502040204020203" pitchFamily="34" charset="0"/>
            </a:rPr>
            <a:t>Background and Introduction</a:t>
          </a:r>
          <a:endParaRPr lang="en-US" sz="2500" b="0" kern="1200" dirty="0">
            <a:latin typeface="+mn-lt"/>
            <a:cs typeface="Segoe UI" panose="020B0502040204020203" pitchFamily="34" charset="0"/>
          </a:endParaRPr>
        </a:p>
      </dsp:txBody>
      <dsp:txXfrm>
        <a:off x="367653" y="238254"/>
        <a:ext cx="9142652" cy="476299"/>
      </dsp:txXfrm>
    </dsp:sp>
    <dsp:sp modelId="{B3998D3F-810E-454F-AA1D-FA9B2DCA571C}">
      <dsp:nvSpPr>
        <dsp:cNvPr id="0" name=""/>
        <dsp:cNvSpPr/>
      </dsp:nvSpPr>
      <dsp:spPr>
        <a:xfrm>
          <a:off x="69966" y="178717"/>
          <a:ext cx="595374" cy="595374"/>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608E255D-0442-4EDC-B54C-C1219AAA7AC0}">
      <dsp:nvSpPr>
        <dsp:cNvPr id="0" name=""/>
        <dsp:cNvSpPr/>
      </dsp:nvSpPr>
      <dsp:spPr>
        <a:xfrm>
          <a:off x="798985" y="953122"/>
          <a:ext cx="8711320" cy="47629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8063" tIns="71120" rIns="71120" bIns="71120" numCol="1" spcCol="1270" anchor="ctr" anchorCtr="0">
          <a:noAutofit/>
        </a:bodyPr>
        <a:lstStyle/>
        <a:p>
          <a:pPr marL="0" lvl="0" indent="0" algn="l" defTabSz="1244600">
            <a:lnSpc>
              <a:spcPct val="90000"/>
            </a:lnSpc>
            <a:spcBef>
              <a:spcPct val="0"/>
            </a:spcBef>
            <a:spcAft>
              <a:spcPct val="35000"/>
            </a:spcAft>
            <a:buNone/>
          </a:pPr>
          <a:r>
            <a:rPr lang="en-US" sz="2800" b="0" kern="1200" dirty="0">
              <a:latin typeface="+mn-lt"/>
              <a:cs typeface="Segoe UI" panose="020B0502040204020203" pitchFamily="34" charset="0"/>
            </a:rPr>
            <a:t>Business Case for e- Procurement (e-GP) System  </a:t>
          </a:r>
        </a:p>
      </dsp:txBody>
      <dsp:txXfrm>
        <a:off x="798985" y="953122"/>
        <a:ext cx="8711320" cy="476299"/>
      </dsp:txXfrm>
    </dsp:sp>
    <dsp:sp modelId="{1686C4B7-54B5-4018-AE89-A7DD269B9089}">
      <dsp:nvSpPr>
        <dsp:cNvPr id="0" name=""/>
        <dsp:cNvSpPr/>
      </dsp:nvSpPr>
      <dsp:spPr>
        <a:xfrm>
          <a:off x="501298" y="893585"/>
          <a:ext cx="595374" cy="595374"/>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A39F894F-0C3B-408E-9D75-0F5E5E653A9C}">
      <dsp:nvSpPr>
        <dsp:cNvPr id="0" name=""/>
        <dsp:cNvSpPr/>
      </dsp:nvSpPr>
      <dsp:spPr>
        <a:xfrm>
          <a:off x="1035353" y="1667466"/>
          <a:ext cx="8474952" cy="47629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8063" tIns="71120" rIns="71120" bIns="71120" numCol="1" spcCol="1270" anchor="ctr" anchorCtr="0">
          <a:noAutofit/>
        </a:bodyPr>
        <a:lstStyle/>
        <a:p>
          <a:pPr marL="0" lvl="0" indent="0" algn="l" defTabSz="1244600">
            <a:lnSpc>
              <a:spcPct val="90000"/>
            </a:lnSpc>
            <a:spcBef>
              <a:spcPct val="0"/>
            </a:spcBef>
            <a:spcAft>
              <a:spcPct val="35000"/>
            </a:spcAft>
            <a:buNone/>
          </a:pPr>
          <a:r>
            <a:rPr lang="en-GB" sz="2800" b="0" kern="1200" dirty="0">
              <a:latin typeface="+mn-lt"/>
              <a:cs typeface="Segoe UI" panose="020B0502040204020203" pitchFamily="34" charset="0"/>
            </a:rPr>
            <a:t>Envisaged e-GP System Functionality &amp; Role Mapping </a:t>
          </a:r>
          <a:endParaRPr lang="en-US" sz="2800" b="0" kern="1200" dirty="0">
            <a:latin typeface="+mn-lt"/>
            <a:cs typeface="Segoe UI" panose="020B0502040204020203" pitchFamily="34" charset="0"/>
          </a:endParaRPr>
        </a:p>
      </dsp:txBody>
      <dsp:txXfrm>
        <a:off x="1035353" y="1667466"/>
        <a:ext cx="8474952" cy="476299"/>
      </dsp:txXfrm>
    </dsp:sp>
    <dsp:sp modelId="{C5537582-6055-4213-B50B-960B42DA63D2}">
      <dsp:nvSpPr>
        <dsp:cNvPr id="0" name=""/>
        <dsp:cNvSpPr/>
      </dsp:nvSpPr>
      <dsp:spPr>
        <a:xfrm>
          <a:off x="737666" y="1607929"/>
          <a:ext cx="595374" cy="595374"/>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92848FF6-27E8-4A36-A1FA-70142D1039B2}">
      <dsp:nvSpPr>
        <dsp:cNvPr id="0" name=""/>
        <dsp:cNvSpPr/>
      </dsp:nvSpPr>
      <dsp:spPr>
        <a:xfrm>
          <a:off x="1110823" y="2382334"/>
          <a:ext cx="8399482" cy="47629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8063" tIns="71120" rIns="71120" bIns="71120" numCol="1" spcCol="1270" anchor="ctr" anchorCtr="0">
          <a:noAutofit/>
        </a:bodyPr>
        <a:lstStyle/>
        <a:p>
          <a:pPr marL="0" lvl="0" indent="0" algn="l" defTabSz="1244600">
            <a:lnSpc>
              <a:spcPct val="90000"/>
            </a:lnSpc>
            <a:spcBef>
              <a:spcPct val="0"/>
            </a:spcBef>
            <a:spcAft>
              <a:spcPct val="35000"/>
            </a:spcAft>
            <a:buNone/>
          </a:pPr>
          <a:r>
            <a:rPr lang="en-US" sz="2800" b="0" kern="1200" dirty="0">
              <a:latin typeface="+mn-lt"/>
              <a:cs typeface="Segoe UI" panose="020B0502040204020203" pitchFamily="34" charset="0"/>
            </a:rPr>
            <a:t>Readiness/Prerequisites</a:t>
          </a:r>
        </a:p>
      </dsp:txBody>
      <dsp:txXfrm>
        <a:off x="1110823" y="2382334"/>
        <a:ext cx="8399482" cy="476299"/>
      </dsp:txXfrm>
    </dsp:sp>
    <dsp:sp modelId="{845353FD-EDB0-41C7-948F-50BEF1AA23CE}">
      <dsp:nvSpPr>
        <dsp:cNvPr id="0" name=""/>
        <dsp:cNvSpPr/>
      </dsp:nvSpPr>
      <dsp:spPr>
        <a:xfrm>
          <a:off x="813136" y="2322797"/>
          <a:ext cx="595374" cy="595374"/>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D99F900B-C81B-4BBF-8A69-8E88B9A9D336}">
      <dsp:nvSpPr>
        <dsp:cNvPr id="0" name=""/>
        <dsp:cNvSpPr/>
      </dsp:nvSpPr>
      <dsp:spPr>
        <a:xfrm>
          <a:off x="1035353" y="3097203"/>
          <a:ext cx="8474952" cy="47629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8063" tIns="71120" rIns="71120" bIns="71120" numCol="1" spcCol="1270" anchor="ctr" anchorCtr="0">
          <a:noAutofit/>
        </a:bodyPr>
        <a:lstStyle/>
        <a:p>
          <a:pPr marL="0" lvl="0" indent="0" algn="l" defTabSz="1244600">
            <a:lnSpc>
              <a:spcPct val="90000"/>
            </a:lnSpc>
            <a:spcBef>
              <a:spcPct val="0"/>
            </a:spcBef>
            <a:spcAft>
              <a:spcPct val="35000"/>
            </a:spcAft>
            <a:buNone/>
          </a:pPr>
          <a:r>
            <a:rPr lang="en-US" sz="2800" b="0" kern="1200">
              <a:latin typeface="+mn-lt"/>
              <a:cs typeface="Segoe UI" panose="020B0502040204020203" pitchFamily="34" charset="0"/>
            </a:rPr>
            <a:t>Expected </a:t>
          </a:r>
          <a:r>
            <a:rPr lang="en-US" sz="2800" b="0" kern="1200" dirty="0">
              <a:latin typeface="+mn-lt"/>
              <a:cs typeface="Segoe UI" panose="020B0502040204020203" pitchFamily="34" charset="0"/>
            </a:rPr>
            <a:t>Benefits/Advantages of e-GP</a:t>
          </a:r>
        </a:p>
      </dsp:txBody>
      <dsp:txXfrm>
        <a:off x="1035353" y="3097203"/>
        <a:ext cx="8474952" cy="476299"/>
      </dsp:txXfrm>
    </dsp:sp>
    <dsp:sp modelId="{7A9094CF-1384-474A-913D-5D7BBC4275EA}">
      <dsp:nvSpPr>
        <dsp:cNvPr id="0" name=""/>
        <dsp:cNvSpPr/>
      </dsp:nvSpPr>
      <dsp:spPr>
        <a:xfrm>
          <a:off x="737666" y="3037665"/>
          <a:ext cx="595374" cy="595374"/>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59762AF2-0C17-4804-8E94-104016AFC553}">
      <dsp:nvSpPr>
        <dsp:cNvPr id="0" name=""/>
        <dsp:cNvSpPr/>
      </dsp:nvSpPr>
      <dsp:spPr>
        <a:xfrm>
          <a:off x="798985" y="3811547"/>
          <a:ext cx="8711320" cy="47629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8063" tIns="71120" rIns="71120" bIns="71120" numCol="1" spcCol="1270" anchor="ctr" anchorCtr="0">
          <a:noAutofit/>
        </a:bodyPr>
        <a:lstStyle/>
        <a:p>
          <a:pPr marL="0" lvl="0" indent="0" algn="l" defTabSz="1244600">
            <a:lnSpc>
              <a:spcPct val="90000"/>
            </a:lnSpc>
            <a:spcBef>
              <a:spcPct val="0"/>
            </a:spcBef>
            <a:spcAft>
              <a:spcPct val="35000"/>
            </a:spcAft>
            <a:buNone/>
          </a:pPr>
          <a:r>
            <a:rPr lang="en-GB" sz="2800" b="0" kern="1200" dirty="0">
              <a:latin typeface="+mn-lt"/>
              <a:cs typeface="Segoe UI" panose="020B0502040204020203" pitchFamily="34" charset="0"/>
            </a:rPr>
            <a:t>Potential Challenges and Critical Success Factors</a:t>
          </a:r>
          <a:endParaRPr lang="en-US" sz="2800" b="0" kern="1200" dirty="0">
            <a:latin typeface="+mn-lt"/>
            <a:cs typeface="Segoe UI" panose="020B0502040204020203" pitchFamily="34" charset="0"/>
          </a:endParaRPr>
        </a:p>
      </dsp:txBody>
      <dsp:txXfrm>
        <a:off x="798985" y="3811547"/>
        <a:ext cx="8711320" cy="476299"/>
      </dsp:txXfrm>
    </dsp:sp>
    <dsp:sp modelId="{457799D3-7721-4FCB-B47F-3FACD375F668}">
      <dsp:nvSpPr>
        <dsp:cNvPr id="0" name=""/>
        <dsp:cNvSpPr/>
      </dsp:nvSpPr>
      <dsp:spPr>
        <a:xfrm>
          <a:off x="501298" y="3752009"/>
          <a:ext cx="595374" cy="595374"/>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3F767146-E30F-47C5-8D74-89652478E1FA}">
      <dsp:nvSpPr>
        <dsp:cNvPr id="0" name=""/>
        <dsp:cNvSpPr/>
      </dsp:nvSpPr>
      <dsp:spPr>
        <a:xfrm>
          <a:off x="367653" y="4526415"/>
          <a:ext cx="9142652" cy="47629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8063" tIns="71120" rIns="71120" bIns="71120" numCol="1" spcCol="1270" anchor="ctr" anchorCtr="0">
          <a:noAutofit/>
        </a:bodyPr>
        <a:lstStyle/>
        <a:p>
          <a:pPr marL="0" lvl="0" indent="0" algn="l" defTabSz="1244600">
            <a:lnSpc>
              <a:spcPct val="90000"/>
            </a:lnSpc>
            <a:spcBef>
              <a:spcPct val="0"/>
            </a:spcBef>
            <a:spcAft>
              <a:spcPct val="35000"/>
            </a:spcAft>
            <a:buNone/>
          </a:pPr>
          <a:r>
            <a:rPr lang="en-US" sz="2800" b="0" kern="1200" dirty="0">
              <a:latin typeface="+mn-lt"/>
              <a:cs typeface="Segoe UI" panose="020B0502040204020203" pitchFamily="34" charset="0"/>
            </a:rPr>
            <a:t>Conclusion, Comments &amp; Questions</a:t>
          </a:r>
        </a:p>
      </dsp:txBody>
      <dsp:txXfrm>
        <a:off x="367653" y="4526415"/>
        <a:ext cx="9142652" cy="476299"/>
      </dsp:txXfrm>
    </dsp:sp>
    <dsp:sp modelId="{A4330668-E218-483D-BF5E-9FC63DFB2AA8}">
      <dsp:nvSpPr>
        <dsp:cNvPr id="0" name=""/>
        <dsp:cNvSpPr/>
      </dsp:nvSpPr>
      <dsp:spPr>
        <a:xfrm>
          <a:off x="69966" y="4466877"/>
          <a:ext cx="595374" cy="595374"/>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B935D26-4489-4C8C-A100-B26532795191}" type="datetimeFigureOut">
              <a:rPr lang="en-US" smtClean="0"/>
              <a:t>4/4/2022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EAB30E3D-4106-448E-A96A-6D4D96E24A02}" type="slidenum">
              <a:rPr lang="en-US" smtClean="0"/>
              <a:t>‹#›</a:t>
            </a:fld>
            <a:endParaRPr lang="en-US"/>
          </a:p>
        </p:txBody>
      </p:sp>
    </p:spTree>
    <p:extLst>
      <p:ext uri="{BB962C8B-B14F-4D97-AF65-F5344CB8AC3E}">
        <p14:creationId xmlns:p14="http://schemas.microsoft.com/office/powerpoint/2010/main" val="1850702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43EEDC-B2E5-40CA-BD4D-9CCDAA950663}" type="datetimeFigureOut">
              <a:rPr lang="en-US" smtClean="0"/>
              <a:t>4/4/2022</a:t>
            </a:fld>
            <a:endParaRPr lang="en-US"/>
          </a:p>
        </p:txBody>
      </p:sp>
      <p:sp>
        <p:nvSpPr>
          <p:cNvPr id="4" name="Slide Image Placeholder 3"/>
          <p:cNvSpPr>
            <a:spLocks noGrp="1" noRot="1" noChangeAspect="1"/>
          </p:cNvSpPr>
          <p:nvPr>
            <p:ph type="sldImg" idx="2"/>
          </p:nvPr>
        </p:nvSpPr>
        <p:spPr>
          <a:xfrm>
            <a:off x="890588" y="1162050"/>
            <a:ext cx="522922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0AD19AF-E7D4-4FA7-A9A1-B9A284BCAC67}" type="slidenum">
              <a:rPr lang="en-US" smtClean="0"/>
              <a:t>‹#›</a:t>
            </a:fld>
            <a:endParaRPr lang="en-US"/>
          </a:p>
        </p:txBody>
      </p:sp>
    </p:spTree>
    <p:extLst>
      <p:ext uri="{BB962C8B-B14F-4D97-AF65-F5344CB8AC3E}">
        <p14:creationId xmlns:p14="http://schemas.microsoft.com/office/powerpoint/2010/main" val="2645125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1162050"/>
            <a:ext cx="522922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AD19AF-E7D4-4FA7-A9A1-B9A284BCAC67}" type="slidenum">
              <a:rPr lang="en-US" smtClean="0"/>
              <a:t>2</a:t>
            </a:fld>
            <a:endParaRPr lang="en-US"/>
          </a:p>
        </p:txBody>
      </p:sp>
    </p:spTree>
    <p:extLst>
      <p:ext uri="{BB962C8B-B14F-4D97-AF65-F5344CB8AC3E}">
        <p14:creationId xmlns:p14="http://schemas.microsoft.com/office/powerpoint/2010/main" val="4760686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1162050"/>
            <a:ext cx="522922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AD19AF-E7D4-4FA7-A9A1-B9A284BCAC67}" type="slidenum">
              <a:rPr lang="en-US" smtClean="0"/>
              <a:t>11</a:t>
            </a:fld>
            <a:endParaRPr lang="en-US"/>
          </a:p>
        </p:txBody>
      </p:sp>
    </p:spTree>
    <p:extLst>
      <p:ext uri="{BB962C8B-B14F-4D97-AF65-F5344CB8AC3E}">
        <p14:creationId xmlns:p14="http://schemas.microsoft.com/office/powerpoint/2010/main" val="3018882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1162050"/>
            <a:ext cx="522922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AD19AF-E7D4-4FA7-A9A1-B9A284BCAC67}" type="slidenum">
              <a:rPr lang="en-US" smtClean="0"/>
              <a:t>12</a:t>
            </a:fld>
            <a:endParaRPr lang="en-US"/>
          </a:p>
        </p:txBody>
      </p:sp>
    </p:spTree>
    <p:extLst>
      <p:ext uri="{BB962C8B-B14F-4D97-AF65-F5344CB8AC3E}">
        <p14:creationId xmlns:p14="http://schemas.microsoft.com/office/powerpoint/2010/main" val="1765062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1162050"/>
            <a:ext cx="522922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AD19AF-E7D4-4FA7-A9A1-B9A284BCAC67}" type="slidenum">
              <a:rPr lang="en-US" smtClean="0"/>
              <a:t>3</a:t>
            </a:fld>
            <a:endParaRPr lang="en-US"/>
          </a:p>
        </p:txBody>
      </p:sp>
    </p:spTree>
    <p:extLst>
      <p:ext uri="{BB962C8B-B14F-4D97-AF65-F5344CB8AC3E}">
        <p14:creationId xmlns:p14="http://schemas.microsoft.com/office/powerpoint/2010/main" val="4008636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1162050"/>
            <a:ext cx="522922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AD19AF-E7D4-4FA7-A9A1-B9A284BCAC67}" type="slidenum">
              <a:rPr lang="en-US" smtClean="0"/>
              <a:t>4</a:t>
            </a:fld>
            <a:endParaRPr lang="en-US"/>
          </a:p>
        </p:txBody>
      </p:sp>
    </p:spTree>
    <p:extLst>
      <p:ext uri="{BB962C8B-B14F-4D97-AF65-F5344CB8AC3E}">
        <p14:creationId xmlns:p14="http://schemas.microsoft.com/office/powerpoint/2010/main" val="3731467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1162050"/>
            <a:ext cx="522922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AD19AF-E7D4-4FA7-A9A1-B9A284BCAC67}" type="slidenum">
              <a:rPr lang="en-US" smtClean="0"/>
              <a:t>5</a:t>
            </a:fld>
            <a:endParaRPr lang="en-US"/>
          </a:p>
        </p:txBody>
      </p:sp>
    </p:spTree>
    <p:extLst>
      <p:ext uri="{BB962C8B-B14F-4D97-AF65-F5344CB8AC3E}">
        <p14:creationId xmlns:p14="http://schemas.microsoft.com/office/powerpoint/2010/main" val="370090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1162050"/>
            <a:ext cx="522922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AD19AF-E7D4-4FA7-A9A1-B9A284BCAC67}" type="slidenum">
              <a:rPr lang="en-US" smtClean="0"/>
              <a:t>6</a:t>
            </a:fld>
            <a:endParaRPr lang="en-US"/>
          </a:p>
        </p:txBody>
      </p:sp>
    </p:spTree>
    <p:extLst>
      <p:ext uri="{BB962C8B-B14F-4D97-AF65-F5344CB8AC3E}">
        <p14:creationId xmlns:p14="http://schemas.microsoft.com/office/powerpoint/2010/main" val="3934927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1162050"/>
            <a:ext cx="522922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AD19AF-E7D4-4FA7-A9A1-B9A284BCAC67}" type="slidenum">
              <a:rPr lang="en-US" smtClean="0"/>
              <a:t>7</a:t>
            </a:fld>
            <a:endParaRPr lang="en-US"/>
          </a:p>
        </p:txBody>
      </p:sp>
    </p:spTree>
    <p:extLst>
      <p:ext uri="{BB962C8B-B14F-4D97-AF65-F5344CB8AC3E}">
        <p14:creationId xmlns:p14="http://schemas.microsoft.com/office/powerpoint/2010/main" val="616826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1162050"/>
            <a:ext cx="522922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AD19AF-E7D4-4FA7-A9A1-B9A284BCAC67}" type="slidenum">
              <a:rPr lang="en-US" smtClean="0"/>
              <a:t>8</a:t>
            </a:fld>
            <a:endParaRPr lang="en-US"/>
          </a:p>
        </p:txBody>
      </p:sp>
    </p:spTree>
    <p:extLst>
      <p:ext uri="{BB962C8B-B14F-4D97-AF65-F5344CB8AC3E}">
        <p14:creationId xmlns:p14="http://schemas.microsoft.com/office/powerpoint/2010/main" val="3973921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1162050"/>
            <a:ext cx="522922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AD19AF-E7D4-4FA7-A9A1-B9A284BCAC67}" type="slidenum">
              <a:rPr lang="en-US" smtClean="0"/>
              <a:t>9</a:t>
            </a:fld>
            <a:endParaRPr lang="en-US"/>
          </a:p>
        </p:txBody>
      </p:sp>
    </p:spTree>
    <p:extLst>
      <p:ext uri="{BB962C8B-B14F-4D97-AF65-F5344CB8AC3E}">
        <p14:creationId xmlns:p14="http://schemas.microsoft.com/office/powerpoint/2010/main" val="828941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1162050"/>
            <a:ext cx="522922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AD19AF-E7D4-4FA7-A9A1-B9A284BCAC67}" type="slidenum">
              <a:rPr lang="en-US" smtClean="0"/>
              <a:t>10</a:t>
            </a:fld>
            <a:endParaRPr lang="en-US"/>
          </a:p>
        </p:txBody>
      </p:sp>
    </p:spTree>
    <p:extLst>
      <p:ext uri="{BB962C8B-B14F-4D97-AF65-F5344CB8AC3E}">
        <p14:creationId xmlns:p14="http://schemas.microsoft.com/office/powerpoint/2010/main" val="333093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2130431"/>
            <a:ext cx="9715500" cy="1470025"/>
          </a:xfrm>
        </p:spPr>
        <p:txBody>
          <a:bodyPr/>
          <a:lstStyle/>
          <a:p>
            <a:r>
              <a:rPr lang="en-US"/>
              <a:t>Click to edit Master title style</a:t>
            </a:r>
          </a:p>
        </p:txBody>
      </p:sp>
      <p:sp>
        <p:nvSpPr>
          <p:cNvPr id="3" name="Subtitle 2"/>
          <p:cNvSpPr>
            <a:spLocks noGrp="1"/>
          </p:cNvSpPr>
          <p:nvPr>
            <p:ph type="subTitle" idx="1"/>
          </p:nvPr>
        </p:nvSpPr>
        <p:spPr>
          <a:xfrm>
            <a:off x="1714500" y="3886200"/>
            <a:ext cx="80010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9DEBB04-DB8F-E242-9DBA-33F5696BF396}"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2350F-DB58-F84D-8058-856D777436B4}" type="slidenum">
              <a:rPr lang="en-US" smtClean="0"/>
              <a:t>‹#›</a:t>
            </a:fld>
            <a:endParaRPr lang="en-US"/>
          </a:p>
        </p:txBody>
      </p:sp>
    </p:spTree>
    <p:extLst>
      <p:ext uri="{BB962C8B-B14F-4D97-AF65-F5344CB8AC3E}">
        <p14:creationId xmlns:p14="http://schemas.microsoft.com/office/powerpoint/2010/main" val="1108716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DEBB04-DB8F-E242-9DBA-33F5696BF396}"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2350F-DB58-F84D-8058-856D777436B4}" type="slidenum">
              <a:rPr lang="en-US" smtClean="0"/>
              <a:t>‹#›</a:t>
            </a:fld>
            <a:endParaRPr lang="en-US"/>
          </a:p>
        </p:txBody>
      </p:sp>
    </p:spTree>
    <p:extLst>
      <p:ext uri="{BB962C8B-B14F-4D97-AF65-F5344CB8AC3E}">
        <p14:creationId xmlns:p14="http://schemas.microsoft.com/office/powerpoint/2010/main" val="53235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86750" y="274644"/>
            <a:ext cx="25717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71500" y="274644"/>
            <a:ext cx="7524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DEBB04-DB8F-E242-9DBA-33F5696BF396}"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2350F-DB58-F84D-8058-856D777436B4}" type="slidenum">
              <a:rPr lang="en-US" smtClean="0"/>
              <a:t>‹#›</a:t>
            </a:fld>
            <a:endParaRPr lang="en-US"/>
          </a:p>
        </p:txBody>
      </p:sp>
    </p:spTree>
    <p:extLst>
      <p:ext uri="{BB962C8B-B14F-4D97-AF65-F5344CB8AC3E}">
        <p14:creationId xmlns:p14="http://schemas.microsoft.com/office/powerpoint/2010/main" val="2921355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DEBB04-DB8F-E242-9DBA-33F5696BF396}"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2350F-DB58-F84D-8058-856D777436B4}" type="slidenum">
              <a:rPr lang="en-US" smtClean="0"/>
              <a:t>‹#›</a:t>
            </a:fld>
            <a:endParaRPr lang="en-US"/>
          </a:p>
        </p:txBody>
      </p:sp>
    </p:spTree>
    <p:extLst>
      <p:ext uri="{BB962C8B-B14F-4D97-AF65-F5344CB8AC3E}">
        <p14:creationId xmlns:p14="http://schemas.microsoft.com/office/powerpoint/2010/main" val="1460837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02891" y="4406906"/>
            <a:ext cx="97155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02891" y="2906713"/>
            <a:ext cx="97155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DEBB04-DB8F-E242-9DBA-33F5696BF396}"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2350F-DB58-F84D-8058-856D777436B4}" type="slidenum">
              <a:rPr lang="en-US" smtClean="0"/>
              <a:t>‹#›</a:t>
            </a:fld>
            <a:endParaRPr lang="en-US"/>
          </a:p>
        </p:txBody>
      </p:sp>
    </p:spTree>
    <p:extLst>
      <p:ext uri="{BB962C8B-B14F-4D97-AF65-F5344CB8AC3E}">
        <p14:creationId xmlns:p14="http://schemas.microsoft.com/office/powerpoint/2010/main" val="83052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71500" y="1600206"/>
            <a:ext cx="50482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810250" y="1600206"/>
            <a:ext cx="50482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DEBB04-DB8F-E242-9DBA-33F5696BF396}" type="datetimeFigureOut">
              <a:rPr lang="en-US" smtClean="0"/>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2350F-DB58-F84D-8058-856D777436B4}" type="slidenum">
              <a:rPr lang="en-US" smtClean="0"/>
              <a:t>‹#›</a:t>
            </a:fld>
            <a:endParaRPr lang="en-US"/>
          </a:p>
        </p:txBody>
      </p:sp>
    </p:spTree>
    <p:extLst>
      <p:ext uri="{BB962C8B-B14F-4D97-AF65-F5344CB8AC3E}">
        <p14:creationId xmlns:p14="http://schemas.microsoft.com/office/powerpoint/2010/main" val="734736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71501" y="1535113"/>
            <a:ext cx="505023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571501" y="2174875"/>
            <a:ext cx="505023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806284" y="1535113"/>
            <a:ext cx="505221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284" y="2174875"/>
            <a:ext cx="50522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DEBB04-DB8F-E242-9DBA-33F5696BF396}" type="datetimeFigureOut">
              <a:rPr lang="en-US" smtClean="0"/>
              <a:t>4/4/2022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D2350F-DB58-F84D-8058-856D777436B4}" type="slidenum">
              <a:rPr lang="en-US" smtClean="0"/>
              <a:t>‹#›</a:t>
            </a:fld>
            <a:endParaRPr lang="en-US"/>
          </a:p>
        </p:txBody>
      </p:sp>
    </p:spTree>
    <p:extLst>
      <p:ext uri="{BB962C8B-B14F-4D97-AF65-F5344CB8AC3E}">
        <p14:creationId xmlns:p14="http://schemas.microsoft.com/office/powerpoint/2010/main" val="1392884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9DEBB04-DB8F-E242-9DBA-33F5696BF396}" type="datetimeFigureOut">
              <a:rPr lang="en-US" smtClean="0"/>
              <a:t>4/4/2022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D2350F-DB58-F84D-8058-856D777436B4}" type="slidenum">
              <a:rPr lang="en-US" smtClean="0"/>
              <a:t>‹#›</a:t>
            </a:fld>
            <a:endParaRPr lang="en-US"/>
          </a:p>
        </p:txBody>
      </p:sp>
    </p:spTree>
    <p:extLst>
      <p:ext uri="{BB962C8B-B14F-4D97-AF65-F5344CB8AC3E}">
        <p14:creationId xmlns:p14="http://schemas.microsoft.com/office/powerpoint/2010/main" val="1174123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EBB04-DB8F-E242-9DBA-33F5696BF396}" type="datetimeFigureOut">
              <a:rPr lang="en-US" smtClean="0"/>
              <a:t>4/4/2022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D2350F-DB58-F84D-8058-856D777436B4}" type="slidenum">
              <a:rPr lang="en-US" smtClean="0"/>
              <a:t>‹#›</a:t>
            </a:fld>
            <a:endParaRPr lang="en-US"/>
          </a:p>
        </p:txBody>
      </p:sp>
    </p:spTree>
    <p:extLst>
      <p:ext uri="{BB962C8B-B14F-4D97-AF65-F5344CB8AC3E}">
        <p14:creationId xmlns:p14="http://schemas.microsoft.com/office/powerpoint/2010/main" val="1666980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3" y="273050"/>
            <a:ext cx="3760391"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468814" y="273056"/>
            <a:ext cx="638968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1503" y="1435103"/>
            <a:ext cx="3760391"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DEBB04-DB8F-E242-9DBA-33F5696BF396}" type="datetimeFigureOut">
              <a:rPr lang="en-US" smtClean="0"/>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2350F-DB58-F84D-8058-856D777436B4}" type="slidenum">
              <a:rPr lang="en-US" smtClean="0"/>
              <a:t>‹#›</a:t>
            </a:fld>
            <a:endParaRPr lang="en-US"/>
          </a:p>
        </p:txBody>
      </p:sp>
    </p:spTree>
    <p:extLst>
      <p:ext uri="{BB962C8B-B14F-4D97-AF65-F5344CB8AC3E}">
        <p14:creationId xmlns:p14="http://schemas.microsoft.com/office/powerpoint/2010/main" val="1469668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40360" y="4800600"/>
            <a:ext cx="68580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240360" y="612775"/>
            <a:ext cx="68580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2240360" y="5367338"/>
            <a:ext cx="68580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DEBB04-DB8F-E242-9DBA-33F5696BF396}" type="datetimeFigureOut">
              <a:rPr lang="en-US" smtClean="0"/>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2350F-DB58-F84D-8058-856D777436B4}" type="slidenum">
              <a:rPr lang="en-US" smtClean="0"/>
              <a:t>‹#›</a:t>
            </a:fld>
            <a:endParaRPr lang="en-US"/>
          </a:p>
        </p:txBody>
      </p:sp>
    </p:spTree>
    <p:extLst>
      <p:ext uri="{BB962C8B-B14F-4D97-AF65-F5344CB8AC3E}">
        <p14:creationId xmlns:p14="http://schemas.microsoft.com/office/powerpoint/2010/main" val="2676875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274638"/>
            <a:ext cx="102870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71500" y="1600206"/>
            <a:ext cx="102870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1500" y="6356356"/>
            <a:ext cx="2667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DEBB04-DB8F-E242-9DBA-33F5696BF396}" type="datetimeFigureOut">
              <a:rPr lang="en-US" smtClean="0"/>
              <a:t>4/4/2022</a:t>
            </a:fld>
            <a:endParaRPr lang="en-US"/>
          </a:p>
        </p:txBody>
      </p:sp>
      <p:sp>
        <p:nvSpPr>
          <p:cNvPr id="5" name="Footer Placeholder 4"/>
          <p:cNvSpPr>
            <a:spLocks noGrp="1"/>
          </p:cNvSpPr>
          <p:nvPr>
            <p:ph type="ftr" sz="quarter" idx="3"/>
          </p:nvPr>
        </p:nvSpPr>
        <p:spPr>
          <a:xfrm>
            <a:off x="3905250" y="6356356"/>
            <a:ext cx="36195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191500" y="6356356"/>
            <a:ext cx="26670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2350F-DB58-F84D-8058-856D777436B4}" type="slidenum">
              <a:rPr lang="en-US" smtClean="0"/>
              <a:t>‹#›</a:t>
            </a:fld>
            <a:endParaRPr lang="en-US"/>
          </a:p>
        </p:txBody>
      </p:sp>
    </p:spTree>
    <p:extLst>
      <p:ext uri="{BB962C8B-B14F-4D97-AF65-F5344CB8AC3E}">
        <p14:creationId xmlns:p14="http://schemas.microsoft.com/office/powerpoint/2010/main" val="2727769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189"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457189" rtl="0" eaLnBrk="1" latinLnBrk="0" hangingPunct="1">
        <a:spcBef>
          <a:spcPct val="20000"/>
        </a:spcBef>
        <a:buFont typeface="Arial"/>
        <a:buChar char="•"/>
        <a:defRPr sz="3200" kern="1200">
          <a:solidFill>
            <a:schemeClr val="tx1"/>
          </a:solidFill>
          <a:latin typeface="+mn-lt"/>
          <a:ea typeface="+mn-ea"/>
          <a:cs typeface="+mn-cs"/>
        </a:defRPr>
      </a:lvl1pPr>
      <a:lvl2pPr marL="742932" indent="-285744" algn="l" defTabSz="457189" rtl="0" eaLnBrk="1" latinLnBrk="0" hangingPunct="1">
        <a:spcBef>
          <a:spcPct val="20000"/>
        </a:spcBef>
        <a:buFont typeface="Arial"/>
        <a:buChar char="–"/>
        <a:defRPr sz="2800" kern="1200">
          <a:solidFill>
            <a:schemeClr val="tx1"/>
          </a:solidFill>
          <a:latin typeface="+mn-lt"/>
          <a:ea typeface="+mn-ea"/>
          <a:cs typeface="+mn-cs"/>
        </a:defRPr>
      </a:lvl2pPr>
      <a:lvl3pPr marL="1142971" indent="-228594" algn="l" defTabSz="457189" rtl="0" eaLnBrk="1" latinLnBrk="0" hangingPunct="1">
        <a:spcBef>
          <a:spcPct val="20000"/>
        </a:spcBef>
        <a:buFont typeface="Arial"/>
        <a:buChar char="•"/>
        <a:defRPr sz="2400" kern="1200">
          <a:solidFill>
            <a:schemeClr val="tx1"/>
          </a:solidFill>
          <a:latin typeface="+mn-lt"/>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mn-lt"/>
          <a:ea typeface="+mn-ea"/>
          <a:cs typeface="+mn-cs"/>
        </a:defRPr>
      </a:lvl4pPr>
      <a:lvl5pPr marL="2057349" indent="-228594" algn="l" defTabSz="457189" rtl="0" eaLnBrk="1" latinLnBrk="0" hangingPunct="1">
        <a:spcBef>
          <a:spcPct val="20000"/>
        </a:spcBef>
        <a:buFont typeface="Arial"/>
        <a:buChar char="»"/>
        <a:defRPr sz="2000"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
            <a:ext cx="11430000" cy="6857996"/>
          </a:xfrm>
          <a:prstGeom prst="rect">
            <a:avLst/>
          </a:prstGeom>
          <a:solidFill>
            <a:schemeClr val="bg1">
              <a:lumMod val="85000"/>
            </a:schemeClr>
          </a:solidFill>
          <a:ln w="1905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0" y="2612243"/>
            <a:ext cx="11430000" cy="978729"/>
          </a:xfrm>
          <a:prstGeom prst="rect">
            <a:avLst/>
          </a:prstGeom>
          <a:solidFill>
            <a:srgbClr val="000000"/>
          </a:solidFill>
          <a:ln>
            <a:noFill/>
          </a:ln>
        </p:spPr>
        <p:txBody>
          <a:bodyPr wrap="square" rtlCol="0">
            <a:spAutoFit/>
          </a:bodyPr>
          <a:lstStyle/>
          <a:p>
            <a:pPr algn="ctr">
              <a:lnSpc>
                <a:spcPct val="90000"/>
              </a:lnSpc>
            </a:pPr>
            <a:r>
              <a:rPr lang="en-US" sz="3200" b="1" dirty="0">
                <a:solidFill>
                  <a:srgbClr val="CC9900"/>
                </a:solidFill>
                <a:cs typeface="Segoe UI" panose="020B0502040204020203" pitchFamily="34" charset="0"/>
              </a:rPr>
              <a:t>Public Procurement and Concessions Commission (PPCC)</a:t>
            </a:r>
          </a:p>
          <a:p>
            <a:pPr algn="ctr">
              <a:lnSpc>
                <a:spcPct val="90000"/>
              </a:lnSpc>
            </a:pPr>
            <a:r>
              <a:rPr lang="en-US" sz="3200" b="1" dirty="0">
                <a:solidFill>
                  <a:srgbClr val="CC9900"/>
                </a:solidFill>
                <a:cs typeface="Segoe UI" panose="020B0502040204020203" pitchFamily="34" charset="0"/>
              </a:rPr>
              <a:t>Public Procurement Compliance Workshop for County Authorities</a:t>
            </a:r>
          </a:p>
        </p:txBody>
      </p:sp>
      <p:sp>
        <p:nvSpPr>
          <p:cNvPr id="11" name="TextBox 10"/>
          <p:cNvSpPr txBox="1"/>
          <p:nvPr/>
        </p:nvSpPr>
        <p:spPr>
          <a:xfrm>
            <a:off x="1360968" y="3867425"/>
            <a:ext cx="8495414" cy="1585049"/>
          </a:xfrm>
          <a:prstGeom prst="rect">
            <a:avLst/>
          </a:prstGeom>
          <a:noFill/>
        </p:spPr>
        <p:txBody>
          <a:bodyPr wrap="square" rtlCol="0">
            <a:spAutoFit/>
          </a:bodyPr>
          <a:lstStyle/>
          <a:p>
            <a:pPr algn="ctr">
              <a:spcAft>
                <a:spcPts val="600"/>
              </a:spcAft>
            </a:pPr>
            <a:r>
              <a:rPr lang="en-US" sz="2800" b="1" dirty="0">
                <a:latin typeface="+mj-lt"/>
                <a:cs typeface="Segoe UI" panose="020B0502040204020203" pitchFamily="34" charset="0"/>
              </a:rPr>
              <a:t>Modernization of the Public Procurement System </a:t>
            </a:r>
          </a:p>
          <a:p>
            <a:pPr algn="ctr">
              <a:spcAft>
                <a:spcPts val="600"/>
              </a:spcAft>
            </a:pPr>
            <a:endParaRPr lang="en-US" sz="1400" b="1" dirty="0">
              <a:latin typeface="+mj-lt"/>
              <a:cs typeface="Segoe UI" panose="020B0502040204020203" pitchFamily="34" charset="0"/>
            </a:endParaRPr>
          </a:p>
          <a:p>
            <a:pPr algn="ctr">
              <a:spcAft>
                <a:spcPts val="600"/>
              </a:spcAft>
            </a:pPr>
            <a:r>
              <a:rPr lang="en-US" sz="2000" b="1" dirty="0">
                <a:latin typeface="+mj-lt"/>
                <a:cs typeface="Segoe UI" panose="020B0502040204020203" pitchFamily="34" charset="0"/>
              </a:rPr>
              <a:t>Presentation By: Tenkpinou Hessou </a:t>
            </a:r>
          </a:p>
          <a:p>
            <a:pPr algn="ctr">
              <a:spcAft>
                <a:spcPts val="600"/>
              </a:spcAft>
            </a:pPr>
            <a:r>
              <a:rPr lang="en-US" sz="2000" b="1" dirty="0">
                <a:latin typeface="+mj-lt"/>
                <a:cs typeface="Segoe UI" panose="020B0502040204020203" pitchFamily="34" charset="0"/>
              </a:rPr>
              <a:t>    (IT Manager/PPCC)</a:t>
            </a:r>
            <a:endParaRPr lang="en-US" sz="2400" b="1" dirty="0">
              <a:latin typeface="+mj-lt"/>
              <a:cs typeface="Segoe UI" panose="020B0502040204020203" pitchFamily="34" charset="0"/>
            </a:endParaRPr>
          </a:p>
        </p:txBody>
      </p:sp>
      <p:sp>
        <p:nvSpPr>
          <p:cNvPr id="10" name="TextBox 9"/>
          <p:cNvSpPr txBox="1"/>
          <p:nvPr/>
        </p:nvSpPr>
        <p:spPr>
          <a:xfrm>
            <a:off x="1693201" y="6156419"/>
            <a:ext cx="8043607" cy="338554"/>
          </a:xfrm>
          <a:prstGeom prst="rect">
            <a:avLst/>
          </a:prstGeom>
          <a:noFill/>
        </p:spPr>
        <p:txBody>
          <a:bodyPr wrap="square" rtlCol="0">
            <a:spAutoFit/>
          </a:bodyPr>
          <a:lstStyle/>
          <a:p>
            <a:pPr algn="ctr"/>
            <a:r>
              <a:rPr lang="en-US" sz="1600" b="1" dirty="0" err="1">
                <a:solidFill>
                  <a:srgbClr val="C00000"/>
                </a:solidFill>
                <a:latin typeface="Segoe UI" panose="020B0502040204020203" pitchFamily="34" charset="0"/>
                <a:cs typeface="Segoe UI" panose="020B0502040204020203" pitchFamily="34" charset="0"/>
              </a:rPr>
              <a:t>Ganta-Nimba</a:t>
            </a:r>
            <a:r>
              <a:rPr lang="en-US" sz="1600" b="1" dirty="0">
                <a:solidFill>
                  <a:srgbClr val="C00000"/>
                </a:solidFill>
                <a:latin typeface="Segoe UI" panose="020B0502040204020203" pitchFamily="34" charset="0"/>
                <a:cs typeface="Segoe UI" panose="020B0502040204020203" pitchFamily="34" charset="0"/>
              </a:rPr>
              <a:t> County | April 5, 2022 | 9:00 PM – 3:40 PM</a:t>
            </a:r>
          </a:p>
        </p:txBody>
      </p:sp>
      <p:pic>
        <p:nvPicPr>
          <p:cNvPr id="8" name="Picture 7">
            <a:extLst>
              <a:ext uri="{FF2B5EF4-FFF2-40B4-BE49-F238E27FC236}">
                <a16:creationId xmlns:a16="http://schemas.microsoft.com/office/drawing/2014/main" id="{6318A489-EBD9-4667-AF22-680E4C50FABE}"/>
              </a:ext>
            </a:extLst>
          </p:cNvPr>
          <p:cNvPicPr>
            <a:picLocks noChangeAspect="1"/>
          </p:cNvPicPr>
          <p:nvPr/>
        </p:nvPicPr>
        <p:blipFill>
          <a:blip r:embed="rId2" cstate="print"/>
          <a:srcRect/>
          <a:stretch>
            <a:fillRect/>
          </a:stretch>
        </p:blipFill>
        <p:spPr bwMode="auto">
          <a:xfrm>
            <a:off x="4412848" y="342900"/>
            <a:ext cx="2200275" cy="2057400"/>
          </a:xfrm>
          <a:prstGeom prst="rect">
            <a:avLst/>
          </a:prstGeom>
          <a:noFill/>
          <a:ln w="9525">
            <a:noFill/>
            <a:miter lim="800000"/>
            <a:headEnd/>
            <a:tailEnd/>
          </a:ln>
        </p:spPr>
      </p:pic>
    </p:spTree>
    <p:extLst>
      <p:ext uri="{BB962C8B-B14F-4D97-AF65-F5344CB8AC3E}">
        <p14:creationId xmlns:p14="http://schemas.microsoft.com/office/powerpoint/2010/main" val="2389691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11430000" cy="68580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917244"/>
            <a:ext cx="11430000" cy="22184"/>
          </a:xfrm>
          <a:prstGeom prst="line">
            <a:avLst/>
          </a:prstGeom>
          <a:ln>
            <a:solidFill>
              <a:srgbClr val="CB9A3D"/>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85744" y="315346"/>
            <a:ext cx="10102786" cy="521564"/>
          </a:xfrm>
        </p:spPr>
        <p:txBody>
          <a:bodyPr>
            <a:noAutofit/>
          </a:bodyPr>
          <a:lstStyle/>
          <a:p>
            <a:r>
              <a:rPr lang="en-US" sz="4000" b="1" dirty="0">
                <a:solidFill>
                  <a:srgbClr val="C00000"/>
                </a:solidFill>
                <a:latin typeface="+mn-lt"/>
                <a:cs typeface="Segoe UI" panose="020B0502040204020203" pitchFamily="34" charset="0"/>
              </a:rPr>
              <a:t>Critical Success Factors</a:t>
            </a:r>
          </a:p>
        </p:txBody>
      </p:sp>
      <p:sp>
        <p:nvSpPr>
          <p:cNvPr id="7" name="Slide Number Placeholder 6"/>
          <p:cNvSpPr>
            <a:spLocks noGrp="1"/>
          </p:cNvSpPr>
          <p:nvPr>
            <p:ph type="sldNum" sz="quarter" idx="12"/>
          </p:nvPr>
        </p:nvSpPr>
        <p:spPr>
          <a:xfrm>
            <a:off x="10471886" y="185550"/>
            <a:ext cx="759387" cy="568331"/>
          </a:xfrm>
          <a:solidFill>
            <a:schemeClr val="tx1"/>
          </a:solidFill>
        </p:spPr>
        <p:txBody>
          <a:bodyPr/>
          <a:lstStyle/>
          <a:p>
            <a:pPr algn="ctr"/>
            <a:fld id="{37D2350F-DB58-F84D-8058-856D777436B4}" type="slidenum">
              <a:rPr lang="en-US" sz="2800" b="1">
                <a:solidFill>
                  <a:schemeClr val="bg1"/>
                </a:solidFill>
              </a:rPr>
              <a:pPr algn="ctr"/>
              <a:t>10</a:t>
            </a:fld>
            <a:endParaRPr lang="en-US" sz="2800" b="1" dirty="0">
              <a:solidFill>
                <a:schemeClr val="bg1"/>
              </a:solidFill>
            </a:endParaRPr>
          </a:p>
        </p:txBody>
      </p:sp>
      <p:sp>
        <p:nvSpPr>
          <p:cNvPr id="5" name="Rectangle 4"/>
          <p:cNvSpPr/>
          <p:nvPr/>
        </p:nvSpPr>
        <p:spPr>
          <a:xfrm>
            <a:off x="185745" y="1038993"/>
            <a:ext cx="11127297" cy="5811847"/>
          </a:xfrm>
          <a:prstGeom prst="rect">
            <a:avLst/>
          </a:prstGeom>
        </p:spPr>
        <p:txBody>
          <a:bodyPr wrap="square">
            <a:spAutoFit/>
          </a:bodyPr>
          <a:lstStyle/>
          <a:p>
            <a:pPr marL="457200" indent="-457200">
              <a:spcAft>
                <a:spcPts val="800"/>
              </a:spcAft>
              <a:buClr>
                <a:schemeClr val="tx1"/>
              </a:buClr>
              <a:buSzPct val="140000"/>
              <a:buFont typeface="Arial" panose="020B0604020202020204" pitchFamily="34" charset="0"/>
              <a:buChar char="•"/>
            </a:pPr>
            <a:r>
              <a:rPr lang="en-US" sz="2500" dirty="0">
                <a:cs typeface="Segoe UI" panose="020B0502040204020203" pitchFamily="34" charset="0"/>
              </a:rPr>
              <a:t>Top management commitment and support (executive sponsorship is key)</a:t>
            </a:r>
          </a:p>
          <a:p>
            <a:pPr marL="457200" indent="-457200">
              <a:spcAft>
                <a:spcPts val="800"/>
              </a:spcAft>
              <a:buClr>
                <a:schemeClr val="tx1"/>
              </a:buClr>
              <a:buSzPct val="140000"/>
              <a:buFont typeface="Arial" panose="020B0604020202020204" pitchFamily="34" charset="0"/>
              <a:buChar char="•"/>
            </a:pPr>
            <a:r>
              <a:rPr lang="en-US" sz="2500" dirty="0">
                <a:cs typeface="Segoe UI" panose="020B0502040204020203" pitchFamily="34" charset="0"/>
              </a:rPr>
              <a:t>Enabling legal and regulatory framework (procurement, concessions, cyber security, etc.)</a:t>
            </a:r>
          </a:p>
          <a:p>
            <a:pPr marL="457200" indent="-457200">
              <a:spcAft>
                <a:spcPts val="800"/>
              </a:spcAft>
              <a:buClr>
                <a:schemeClr val="tx1"/>
              </a:buClr>
              <a:buSzPct val="140000"/>
              <a:buFont typeface="Arial" panose="020B0604020202020204" pitchFamily="34" charset="0"/>
              <a:buChar char="•"/>
            </a:pPr>
            <a:r>
              <a:rPr lang="en-US" sz="2500" dirty="0">
                <a:cs typeface="Segoe UI" panose="020B0502040204020203" pitchFamily="34" charset="0"/>
              </a:rPr>
              <a:t>Availability of critical ICT and other infrastructure (internet, connectivity, ICT equipment, reliable power, digital signatures, etc.)</a:t>
            </a:r>
          </a:p>
          <a:p>
            <a:pPr marL="457200" indent="-457200">
              <a:spcAft>
                <a:spcPts val="800"/>
              </a:spcAft>
              <a:buClr>
                <a:schemeClr val="tx1"/>
              </a:buClr>
              <a:buSzPct val="140000"/>
              <a:buFont typeface="Arial" panose="020B0604020202020204" pitchFamily="34" charset="0"/>
              <a:buChar char="•"/>
            </a:pPr>
            <a:r>
              <a:rPr lang="en-US" sz="2500" dirty="0">
                <a:cs typeface="Segoe UI" panose="020B0502040204020203" pitchFamily="34" charset="0"/>
              </a:rPr>
              <a:t>Proactive involvement of key stakeholders in the implementation process (PEs, technical staff, bidders, DPs and other key stakeholders)</a:t>
            </a:r>
          </a:p>
          <a:p>
            <a:pPr marL="457200" indent="-457200">
              <a:spcAft>
                <a:spcPts val="800"/>
              </a:spcAft>
              <a:buClr>
                <a:schemeClr val="tx1"/>
              </a:buClr>
              <a:buSzPct val="140000"/>
              <a:buFont typeface="Arial" panose="020B0604020202020204" pitchFamily="34" charset="0"/>
              <a:buChar char="•"/>
            </a:pPr>
            <a:r>
              <a:rPr lang="en-US" sz="2500" dirty="0">
                <a:cs typeface="Segoe UI" panose="020B0502040204020203" pitchFamily="34" charset="0"/>
              </a:rPr>
              <a:t>Provision of adequate funding to support e-GP implementation activities</a:t>
            </a:r>
          </a:p>
          <a:p>
            <a:pPr marL="457200" indent="-457200">
              <a:spcAft>
                <a:spcPts val="800"/>
              </a:spcAft>
              <a:buClr>
                <a:schemeClr val="tx1"/>
              </a:buClr>
              <a:buSzPct val="140000"/>
              <a:buFont typeface="Arial" panose="020B0604020202020204" pitchFamily="34" charset="0"/>
              <a:buChar char="•"/>
            </a:pPr>
            <a:r>
              <a:rPr lang="en-US" sz="2500" dirty="0">
                <a:cs typeface="Segoe UI" panose="020B0502040204020203" pitchFamily="34" charset="0"/>
              </a:rPr>
              <a:t>A comprehensive capacity building plan that ensures continuous learning for staff, bidders and other key stakeholders</a:t>
            </a:r>
          </a:p>
          <a:p>
            <a:pPr marL="457200" indent="-457200">
              <a:spcAft>
                <a:spcPts val="800"/>
              </a:spcAft>
              <a:buClr>
                <a:schemeClr val="tx1"/>
              </a:buClr>
              <a:buSzPct val="140000"/>
              <a:buFont typeface="Arial" panose="020B0604020202020204" pitchFamily="34" charset="0"/>
              <a:buChar char="•"/>
            </a:pPr>
            <a:r>
              <a:rPr lang="en-US" sz="2500" dirty="0">
                <a:cs typeface="Segoe UI" panose="020B0502040204020203" pitchFamily="34" charset="0"/>
              </a:rPr>
              <a:t>Innovative communication and change management strategies</a:t>
            </a:r>
          </a:p>
          <a:p>
            <a:pPr marL="457200" indent="-457200">
              <a:spcAft>
                <a:spcPts val="800"/>
              </a:spcAft>
              <a:buClr>
                <a:schemeClr val="tx1"/>
              </a:buClr>
              <a:buSzPct val="140000"/>
              <a:buFont typeface="Arial" panose="020B0604020202020204" pitchFamily="34" charset="0"/>
              <a:buChar char="•"/>
            </a:pPr>
            <a:r>
              <a:rPr lang="en-US" sz="2500" dirty="0">
                <a:cs typeface="Segoe UI" panose="020B0502040204020203" pitchFamily="34" charset="0"/>
              </a:rPr>
              <a:t>Proactive engagement of the e-GP system provider to ensure that all GoL procurement and concession processes are adequately covered</a:t>
            </a:r>
          </a:p>
        </p:txBody>
      </p:sp>
    </p:spTree>
    <p:extLst>
      <p:ext uri="{BB962C8B-B14F-4D97-AF65-F5344CB8AC3E}">
        <p14:creationId xmlns:p14="http://schemas.microsoft.com/office/powerpoint/2010/main" val="2299607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11430000" cy="68580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917244"/>
            <a:ext cx="11430000" cy="22184"/>
          </a:xfrm>
          <a:prstGeom prst="line">
            <a:avLst/>
          </a:prstGeom>
          <a:ln>
            <a:solidFill>
              <a:srgbClr val="CB9A3D"/>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85744" y="315346"/>
            <a:ext cx="10102786" cy="521564"/>
          </a:xfrm>
        </p:spPr>
        <p:txBody>
          <a:bodyPr>
            <a:noAutofit/>
          </a:bodyPr>
          <a:lstStyle/>
          <a:p>
            <a:r>
              <a:rPr lang="en-US" sz="4000" b="1" dirty="0">
                <a:solidFill>
                  <a:srgbClr val="C00000"/>
                </a:solidFill>
                <a:latin typeface="+mn-lt"/>
                <a:cs typeface="Segoe UI" panose="020B0502040204020203" pitchFamily="34" charset="0"/>
              </a:rPr>
              <a:t>Concluding Remarks</a:t>
            </a:r>
          </a:p>
        </p:txBody>
      </p:sp>
      <p:sp>
        <p:nvSpPr>
          <p:cNvPr id="7" name="Slide Number Placeholder 6"/>
          <p:cNvSpPr>
            <a:spLocks noGrp="1"/>
          </p:cNvSpPr>
          <p:nvPr>
            <p:ph type="sldNum" sz="quarter" idx="12"/>
          </p:nvPr>
        </p:nvSpPr>
        <p:spPr>
          <a:xfrm>
            <a:off x="10471886" y="185550"/>
            <a:ext cx="759387" cy="568331"/>
          </a:xfrm>
          <a:solidFill>
            <a:schemeClr val="tx1"/>
          </a:solidFill>
        </p:spPr>
        <p:txBody>
          <a:bodyPr/>
          <a:lstStyle/>
          <a:p>
            <a:pPr algn="ctr"/>
            <a:fld id="{37D2350F-DB58-F84D-8058-856D777436B4}" type="slidenum">
              <a:rPr lang="en-US" sz="2800" b="1">
                <a:solidFill>
                  <a:schemeClr val="bg1"/>
                </a:solidFill>
              </a:rPr>
              <a:pPr algn="ctr"/>
              <a:t>11</a:t>
            </a:fld>
            <a:endParaRPr lang="en-US" sz="2800" b="1" dirty="0">
              <a:solidFill>
                <a:schemeClr val="bg1"/>
              </a:solidFill>
            </a:endParaRPr>
          </a:p>
        </p:txBody>
      </p:sp>
      <p:sp>
        <p:nvSpPr>
          <p:cNvPr id="5" name="Rectangle 4"/>
          <p:cNvSpPr/>
          <p:nvPr/>
        </p:nvSpPr>
        <p:spPr>
          <a:xfrm>
            <a:off x="0" y="1102791"/>
            <a:ext cx="5284383" cy="6140142"/>
          </a:xfrm>
          <a:prstGeom prst="rect">
            <a:avLst/>
          </a:prstGeom>
        </p:spPr>
        <p:txBody>
          <a:bodyPr wrap="square">
            <a:spAutoFit/>
          </a:bodyPr>
          <a:lstStyle/>
          <a:p>
            <a:pPr marL="457200" indent="-457200">
              <a:spcAft>
                <a:spcPts val="1200"/>
              </a:spcAft>
              <a:buClr>
                <a:schemeClr val="tx1"/>
              </a:buClr>
              <a:buSzPct val="140000"/>
              <a:buFont typeface="Arial" panose="020B0604020202020204" pitchFamily="34" charset="0"/>
              <a:buChar char="•"/>
            </a:pPr>
            <a:r>
              <a:rPr lang="en-US" sz="2800" dirty="0">
                <a:latin typeface="+mj-lt"/>
                <a:cs typeface="Segoe UI" panose="020B0502040204020203" pitchFamily="34" charset="0"/>
              </a:rPr>
              <a:t>GoL continues to make substantial investments in the implementation of public sector procurement and concessions reforms to improve efficiency, transparency and accountability</a:t>
            </a:r>
          </a:p>
          <a:p>
            <a:pPr marL="457200" indent="-457200">
              <a:spcAft>
                <a:spcPts val="600"/>
              </a:spcAft>
              <a:buClr>
                <a:schemeClr val="tx1"/>
              </a:buClr>
              <a:buSzPct val="140000"/>
              <a:buFont typeface="Arial" panose="020B0604020202020204" pitchFamily="34" charset="0"/>
              <a:buChar char="•"/>
            </a:pPr>
            <a:r>
              <a:rPr lang="en-US" altLang="en-US" sz="2800" dirty="0">
                <a:latin typeface="+mj-lt"/>
                <a:cs typeface="Segoe UI" panose="020B0502040204020203" pitchFamily="34" charset="0"/>
              </a:rPr>
              <a:t>The reforms are not an end in themselves. It is the effective use of these reforms by government entities, the private sector and other stakeholders to improve service delivery that is most critical</a:t>
            </a:r>
          </a:p>
          <a:p>
            <a:pPr marL="401638" indent="-401638">
              <a:spcAft>
                <a:spcPts val="600"/>
              </a:spcAft>
              <a:buClr>
                <a:schemeClr val="tx1"/>
              </a:buClr>
              <a:buSzPct val="140000"/>
            </a:pPr>
            <a:endParaRPr lang="en-US" sz="1400" dirty="0">
              <a:latin typeface="Segoe UI" panose="020B0502040204020203" pitchFamily="34" charset="0"/>
              <a:cs typeface="Segoe UI" panose="020B0502040204020203" pitchFamily="34" charset="0"/>
            </a:endParaRPr>
          </a:p>
        </p:txBody>
      </p:sp>
      <p:pic>
        <p:nvPicPr>
          <p:cNvPr id="10" name="Content Placeholder 9">
            <a:extLst>
              <a:ext uri="{FF2B5EF4-FFF2-40B4-BE49-F238E27FC236}">
                <a16:creationId xmlns:a16="http://schemas.microsoft.com/office/drawing/2014/main" id="{417E3AF6-14BF-49A6-9AD1-A09C364BF3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15000" y="1026590"/>
            <a:ext cx="5559227" cy="5755210"/>
          </a:xfrm>
          <a:prstGeom prst="rect">
            <a:avLst/>
          </a:prstGeom>
        </p:spPr>
      </p:pic>
    </p:spTree>
    <p:extLst>
      <p:ext uri="{BB962C8B-B14F-4D97-AF65-F5344CB8AC3E}">
        <p14:creationId xmlns:p14="http://schemas.microsoft.com/office/powerpoint/2010/main" val="3846692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
            <a:ext cx="11429999" cy="6857999"/>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Connector 10"/>
          <p:cNvCxnSpPr>
            <a:cxnSpLocks/>
          </p:cNvCxnSpPr>
          <p:nvPr/>
        </p:nvCxnSpPr>
        <p:spPr>
          <a:xfrm>
            <a:off x="63721" y="6441748"/>
            <a:ext cx="11366279" cy="0"/>
          </a:xfrm>
          <a:prstGeom prst="line">
            <a:avLst/>
          </a:prstGeom>
          <a:ln>
            <a:solidFill>
              <a:srgbClr val="CB9A3D"/>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0" y="917244"/>
            <a:ext cx="11430000" cy="0"/>
          </a:xfrm>
          <a:prstGeom prst="line">
            <a:avLst/>
          </a:prstGeom>
          <a:ln>
            <a:solidFill>
              <a:srgbClr val="CB9A3D"/>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680770" y="299851"/>
            <a:ext cx="7970272" cy="521564"/>
          </a:xfrm>
        </p:spPr>
        <p:txBody>
          <a:bodyPr>
            <a:noAutofit/>
          </a:bodyPr>
          <a:lstStyle/>
          <a:p>
            <a:r>
              <a:rPr lang="en-US" sz="4200" b="1" dirty="0">
                <a:solidFill>
                  <a:srgbClr val="C00000"/>
                </a:solidFill>
              </a:rPr>
              <a:t>End of Presentation</a:t>
            </a:r>
          </a:p>
        </p:txBody>
      </p:sp>
      <p:sp>
        <p:nvSpPr>
          <p:cNvPr id="4" name="Content Placeholder 3"/>
          <p:cNvSpPr>
            <a:spLocks noGrp="1"/>
          </p:cNvSpPr>
          <p:nvPr>
            <p:ph idx="1"/>
          </p:nvPr>
        </p:nvSpPr>
        <p:spPr>
          <a:xfrm>
            <a:off x="1700218" y="1028707"/>
            <a:ext cx="8479655" cy="5208920"/>
          </a:xfrm>
        </p:spPr>
        <p:txBody>
          <a:bodyPr>
            <a:normAutofit/>
          </a:bodyPr>
          <a:lstStyle/>
          <a:p>
            <a:pPr marL="0" indent="0" algn="ctr">
              <a:spcBef>
                <a:spcPct val="0"/>
              </a:spcBef>
              <a:spcAft>
                <a:spcPts val="600"/>
              </a:spcAft>
              <a:buNone/>
              <a:defRPr/>
            </a:pPr>
            <a:endParaRPr lang="en-US" altLang="en-US" sz="4000" dirty="0">
              <a:latin typeface="Segoe UI" panose="020B0502040204020203" pitchFamily="34" charset="0"/>
              <a:cs typeface="Segoe UI" panose="020B0502040204020203" pitchFamily="34" charset="0"/>
            </a:endParaRPr>
          </a:p>
          <a:p>
            <a:pPr marL="0" indent="0" algn="ctr">
              <a:spcBef>
                <a:spcPct val="0"/>
              </a:spcBef>
              <a:spcAft>
                <a:spcPts val="600"/>
              </a:spcAft>
              <a:buNone/>
              <a:defRPr/>
            </a:pPr>
            <a:endParaRPr lang="en-US" altLang="en-US" sz="4000" dirty="0">
              <a:latin typeface="Segoe UI" panose="020B0502040204020203" pitchFamily="34" charset="0"/>
              <a:cs typeface="Segoe UI" panose="020B0502040204020203" pitchFamily="34" charset="0"/>
            </a:endParaRPr>
          </a:p>
          <a:p>
            <a:pPr marL="0" indent="0" algn="ctr">
              <a:spcBef>
                <a:spcPct val="0"/>
              </a:spcBef>
              <a:spcAft>
                <a:spcPts val="600"/>
              </a:spcAft>
              <a:buNone/>
              <a:defRPr/>
            </a:pPr>
            <a:r>
              <a:rPr lang="en-US" altLang="en-US" sz="4000" b="1" dirty="0">
                <a:cs typeface="Segoe UI" panose="020B0502040204020203" pitchFamily="34" charset="0"/>
              </a:rPr>
              <a:t>Discussion </a:t>
            </a:r>
          </a:p>
          <a:p>
            <a:pPr marL="0" indent="0" algn="ctr">
              <a:spcBef>
                <a:spcPct val="0"/>
              </a:spcBef>
              <a:spcAft>
                <a:spcPts val="600"/>
              </a:spcAft>
              <a:buNone/>
              <a:defRPr/>
            </a:pPr>
            <a:endParaRPr lang="en-US" altLang="en-US" sz="4000" b="1" dirty="0">
              <a:cs typeface="Segoe UI" panose="020B0502040204020203" pitchFamily="34" charset="0"/>
            </a:endParaRPr>
          </a:p>
          <a:p>
            <a:pPr marL="0" indent="0" algn="ctr">
              <a:spcBef>
                <a:spcPct val="0"/>
              </a:spcBef>
              <a:spcAft>
                <a:spcPts val="600"/>
              </a:spcAft>
              <a:buNone/>
              <a:defRPr/>
            </a:pPr>
            <a:r>
              <a:rPr lang="en-US" altLang="en-US" sz="4000" b="1" dirty="0">
                <a:cs typeface="Segoe UI" panose="020B0502040204020203" pitchFamily="34" charset="0"/>
              </a:rPr>
              <a:t>Comments/Questions</a:t>
            </a:r>
          </a:p>
        </p:txBody>
      </p:sp>
      <p:sp>
        <p:nvSpPr>
          <p:cNvPr id="7" name="Slide Number Placeholder 6"/>
          <p:cNvSpPr>
            <a:spLocks noGrp="1"/>
          </p:cNvSpPr>
          <p:nvPr>
            <p:ph type="sldNum" sz="quarter" idx="12"/>
          </p:nvPr>
        </p:nvSpPr>
        <p:spPr>
          <a:xfrm>
            <a:off x="10430531" y="183444"/>
            <a:ext cx="759387" cy="568331"/>
          </a:xfrm>
          <a:solidFill>
            <a:schemeClr val="tx1"/>
          </a:solidFill>
        </p:spPr>
        <p:txBody>
          <a:bodyPr/>
          <a:lstStyle/>
          <a:p>
            <a:pPr algn="ctr"/>
            <a:fld id="{37D2350F-DB58-F84D-8058-856D777436B4}" type="slidenum">
              <a:rPr lang="en-US" sz="2800" b="1">
                <a:solidFill>
                  <a:schemeClr val="bg1"/>
                </a:solidFill>
              </a:rPr>
              <a:pPr algn="ctr"/>
              <a:t>12</a:t>
            </a:fld>
            <a:endParaRPr lang="en-US" sz="2800" b="1" dirty="0">
              <a:solidFill>
                <a:schemeClr val="bg1"/>
              </a:solidFill>
            </a:endParaRPr>
          </a:p>
        </p:txBody>
      </p:sp>
    </p:spTree>
    <p:extLst>
      <p:ext uri="{BB962C8B-B14F-4D97-AF65-F5344CB8AC3E}">
        <p14:creationId xmlns:p14="http://schemas.microsoft.com/office/powerpoint/2010/main" val="2032632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1"/>
            <a:ext cx="11430000" cy="68580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Connector 10"/>
          <p:cNvCxnSpPr>
            <a:cxnSpLocks/>
          </p:cNvCxnSpPr>
          <p:nvPr/>
        </p:nvCxnSpPr>
        <p:spPr>
          <a:xfrm>
            <a:off x="0" y="6519701"/>
            <a:ext cx="11430000" cy="0"/>
          </a:xfrm>
          <a:prstGeom prst="line">
            <a:avLst/>
          </a:prstGeom>
          <a:ln>
            <a:solidFill>
              <a:srgbClr val="CB9A3D"/>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0" y="917245"/>
            <a:ext cx="11430000" cy="47164"/>
          </a:xfrm>
          <a:prstGeom prst="line">
            <a:avLst/>
          </a:prstGeom>
          <a:ln>
            <a:solidFill>
              <a:srgbClr val="CB9A3D"/>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789292" y="303705"/>
            <a:ext cx="8896503" cy="521564"/>
          </a:xfrm>
        </p:spPr>
        <p:txBody>
          <a:bodyPr>
            <a:noAutofit/>
          </a:bodyPr>
          <a:lstStyle/>
          <a:p>
            <a:pPr algn="l"/>
            <a:r>
              <a:rPr lang="en-US" b="1" dirty="0"/>
              <a:t>   </a:t>
            </a:r>
            <a:r>
              <a:rPr lang="en-US" sz="4000" b="1" dirty="0">
                <a:solidFill>
                  <a:srgbClr val="C00000"/>
                </a:solidFill>
                <a:latin typeface="Segoe UI" panose="020B0502040204020203" pitchFamily="34" charset="0"/>
                <a:cs typeface="Segoe UI" panose="020B0502040204020203" pitchFamily="34" charset="0"/>
              </a:rPr>
              <a:t>Structure of the Presentation</a:t>
            </a:r>
          </a:p>
        </p:txBody>
      </p:sp>
      <p:sp>
        <p:nvSpPr>
          <p:cNvPr id="7" name="Slide Number Placeholder 6"/>
          <p:cNvSpPr>
            <a:spLocks noGrp="1"/>
          </p:cNvSpPr>
          <p:nvPr>
            <p:ph type="sldNum" sz="quarter" idx="12"/>
          </p:nvPr>
        </p:nvSpPr>
        <p:spPr>
          <a:xfrm>
            <a:off x="10475086" y="199838"/>
            <a:ext cx="759387" cy="568331"/>
          </a:xfrm>
          <a:solidFill>
            <a:schemeClr val="tx1"/>
          </a:solidFill>
        </p:spPr>
        <p:txBody>
          <a:bodyPr/>
          <a:lstStyle/>
          <a:p>
            <a:pPr algn="ctr"/>
            <a:fld id="{37D2350F-DB58-F84D-8058-856D777436B4}" type="slidenum">
              <a:rPr lang="en-US" sz="2800" b="1">
                <a:solidFill>
                  <a:schemeClr val="bg1"/>
                </a:solidFill>
              </a:rPr>
              <a:pPr algn="ctr"/>
              <a:t>2</a:t>
            </a:fld>
            <a:endParaRPr lang="en-US" sz="2800" b="1" dirty="0">
              <a:solidFill>
                <a:schemeClr val="bg1"/>
              </a:solidFill>
            </a:endParaRPr>
          </a:p>
        </p:txBody>
      </p:sp>
      <p:graphicFrame>
        <p:nvGraphicFramePr>
          <p:cNvPr id="17" name="Diagram 16"/>
          <p:cNvGraphicFramePr/>
          <p:nvPr>
            <p:extLst>
              <p:ext uri="{D42A27DB-BD31-4B8C-83A1-F6EECF244321}">
                <p14:modId xmlns:p14="http://schemas.microsoft.com/office/powerpoint/2010/main" val="2718275958"/>
              </p:ext>
            </p:extLst>
          </p:nvPr>
        </p:nvGraphicFramePr>
        <p:xfrm>
          <a:off x="313064" y="987265"/>
          <a:ext cx="9580273" cy="52409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4563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42863" y="0"/>
            <a:ext cx="11430000" cy="68580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917244"/>
            <a:ext cx="11430000" cy="22184"/>
          </a:xfrm>
          <a:prstGeom prst="line">
            <a:avLst/>
          </a:prstGeom>
          <a:ln>
            <a:solidFill>
              <a:srgbClr val="CB9A3D"/>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71500" y="274638"/>
            <a:ext cx="10287000" cy="658090"/>
          </a:xfrm>
        </p:spPr>
        <p:txBody>
          <a:bodyPr>
            <a:noAutofit/>
          </a:bodyPr>
          <a:lstStyle/>
          <a:p>
            <a:r>
              <a:rPr lang="en-US" sz="4000" b="1" dirty="0">
                <a:solidFill>
                  <a:srgbClr val="C00000"/>
                </a:solidFill>
                <a:latin typeface="+mn-lt"/>
                <a:cs typeface="Segoe UI" panose="020B0502040204020203" pitchFamily="34" charset="0"/>
              </a:rPr>
              <a:t>Background and Introduction </a:t>
            </a:r>
          </a:p>
        </p:txBody>
      </p:sp>
      <p:sp>
        <p:nvSpPr>
          <p:cNvPr id="12" name="Content Placeholder 11"/>
          <p:cNvSpPr>
            <a:spLocks noGrp="1"/>
          </p:cNvSpPr>
          <p:nvPr>
            <p:ph sz="half" idx="2"/>
          </p:nvPr>
        </p:nvSpPr>
        <p:spPr>
          <a:xfrm>
            <a:off x="148857" y="1149774"/>
            <a:ext cx="11100390" cy="5229006"/>
          </a:xfrm>
        </p:spPr>
        <p:txBody>
          <a:bodyPr>
            <a:normAutofit fontScale="92500" lnSpcReduction="10000"/>
          </a:bodyPr>
          <a:lstStyle/>
          <a:p>
            <a:pPr>
              <a:lnSpc>
                <a:spcPct val="110000"/>
              </a:lnSpc>
              <a:spcBef>
                <a:spcPts val="0"/>
              </a:spcBef>
              <a:spcAft>
                <a:spcPts val="600"/>
              </a:spcAft>
            </a:pPr>
            <a:r>
              <a:rPr lang="en-US" dirty="0">
                <a:cs typeface="Segoe UI" panose="020B0502040204020203" pitchFamily="34" charset="0"/>
              </a:rPr>
              <a:t>Government of Liberia (GoL) has been engaged in Public Procurement and Concessions reforms since 2008 and has made significant progress.</a:t>
            </a:r>
          </a:p>
          <a:p>
            <a:pPr>
              <a:lnSpc>
                <a:spcPct val="120000"/>
              </a:lnSpc>
              <a:spcBef>
                <a:spcPts val="0"/>
              </a:spcBef>
              <a:spcAft>
                <a:spcPts val="600"/>
              </a:spcAft>
            </a:pPr>
            <a:r>
              <a:rPr lang="en-US" dirty="0">
                <a:cs typeface="Segoe UI" panose="020B0502040204020203" pitchFamily="34" charset="0"/>
              </a:rPr>
              <a:t>The reforms have covered PFM institutions, legal and regulatory frameworks, including public sector procurement reporting and oversight.</a:t>
            </a:r>
          </a:p>
          <a:p>
            <a:pPr>
              <a:lnSpc>
                <a:spcPct val="120000"/>
              </a:lnSpc>
              <a:spcBef>
                <a:spcPts val="0"/>
              </a:spcBef>
              <a:spcAft>
                <a:spcPts val="1200"/>
              </a:spcAft>
            </a:pPr>
            <a:r>
              <a:rPr lang="en-US" dirty="0">
                <a:cs typeface="Segoe UI" panose="020B0502040204020203" pitchFamily="34" charset="0"/>
              </a:rPr>
              <a:t>These reforms are aimed at facilitating the private sector and other players to contribute to the social-economic development of the country.</a:t>
            </a:r>
          </a:p>
          <a:p>
            <a:pPr>
              <a:spcBef>
                <a:spcPts val="0"/>
              </a:spcBef>
              <a:spcAft>
                <a:spcPts val="600"/>
              </a:spcAft>
            </a:pPr>
            <a:r>
              <a:rPr lang="en-US" dirty="0">
                <a:cs typeface="Segoe UI" panose="020B0502040204020203" pitchFamily="34" charset="0"/>
              </a:rPr>
              <a:t>Whilst reforms in the public sector procurement have realized some success, significant challenges still persist in the current procurement system</a:t>
            </a:r>
          </a:p>
          <a:p>
            <a:r>
              <a:rPr lang="en-US" dirty="0">
                <a:cs typeface="Segoe UI" panose="020B0502040204020203" pitchFamily="34" charset="0"/>
              </a:rPr>
              <a:t>GoL with support from the World Bank, African Development Bank and EU has commenced implementation of the e-Government Procurement  (e-GP) System to further improve public sector procurement and concessions processes to address some the current challenges</a:t>
            </a:r>
          </a:p>
        </p:txBody>
      </p:sp>
      <p:sp>
        <p:nvSpPr>
          <p:cNvPr id="7" name="Slide Number Placeholder 6"/>
          <p:cNvSpPr>
            <a:spLocks noGrp="1"/>
          </p:cNvSpPr>
          <p:nvPr>
            <p:ph type="sldNum" sz="quarter" idx="12"/>
          </p:nvPr>
        </p:nvSpPr>
        <p:spPr>
          <a:xfrm>
            <a:off x="10401300" y="198052"/>
            <a:ext cx="742950" cy="536624"/>
          </a:xfrm>
          <a:solidFill>
            <a:schemeClr val="tx1"/>
          </a:solidFill>
        </p:spPr>
        <p:txBody>
          <a:bodyPr/>
          <a:lstStyle/>
          <a:p>
            <a:pPr algn="ctr"/>
            <a:fld id="{37D2350F-DB58-F84D-8058-856D777436B4}" type="slidenum">
              <a:rPr lang="en-US" sz="2800" b="1">
                <a:solidFill>
                  <a:schemeClr val="bg1"/>
                </a:solidFill>
              </a:rPr>
              <a:pPr algn="ctr"/>
              <a:t>3</a:t>
            </a:fld>
            <a:endParaRPr lang="en-US" sz="2800" b="1" dirty="0">
              <a:solidFill>
                <a:schemeClr val="bg1"/>
              </a:solidFill>
            </a:endParaRPr>
          </a:p>
        </p:txBody>
      </p:sp>
    </p:spTree>
    <p:extLst>
      <p:ext uri="{BB962C8B-B14F-4D97-AF65-F5344CB8AC3E}">
        <p14:creationId xmlns:p14="http://schemas.microsoft.com/office/powerpoint/2010/main" val="2859157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42863" y="0"/>
            <a:ext cx="11430000" cy="68580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917244"/>
            <a:ext cx="11430000" cy="22184"/>
          </a:xfrm>
          <a:prstGeom prst="line">
            <a:avLst/>
          </a:prstGeom>
          <a:ln>
            <a:solidFill>
              <a:srgbClr val="CB9A3D"/>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71500" y="274638"/>
            <a:ext cx="10287000" cy="658090"/>
          </a:xfrm>
        </p:spPr>
        <p:txBody>
          <a:bodyPr>
            <a:noAutofit/>
          </a:bodyPr>
          <a:lstStyle/>
          <a:p>
            <a:r>
              <a:rPr lang="en-US" sz="4000" b="1" dirty="0">
                <a:solidFill>
                  <a:srgbClr val="C00000"/>
                </a:solidFill>
                <a:latin typeface="+mn-lt"/>
                <a:cs typeface="Segoe UI" panose="020B0502040204020203" pitchFamily="34" charset="0"/>
              </a:rPr>
              <a:t>The Business Case for e-Procurement</a:t>
            </a:r>
          </a:p>
        </p:txBody>
      </p:sp>
      <p:sp>
        <p:nvSpPr>
          <p:cNvPr id="12" name="Content Placeholder 11"/>
          <p:cNvSpPr>
            <a:spLocks noGrp="1"/>
          </p:cNvSpPr>
          <p:nvPr>
            <p:ph sz="half" idx="2"/>
          </p:nvPr>
        </p:nvSpPr>
        <p:spPr>
          <a:xfrm>
            <a:off x="271463" y="1149774"/>
            <a:ext cx="10872787" cy="5389220"/>
          </a:xfrm>
        </p:spPr>
        <p:txBody>
          <a:bodyPr>
            <a:normAutofit fontScale="92500" lnSpcReduction="10000"/>
          </a:bodyPr>
          <a:lstStyle/>
          <a:p>
            <a:pPr>
              <a:lnSpc>
                <a:spcPct val="150000"/>
              </a:lnSpc>
            </a:pPr>
            <a:r>
              <a:rPr lang="en-US" dirty="0"/>
              <a:t>More than 50% of GoL’s budget is expended through public procurement.</a:t>
            </a:r>
          </a:p>
          <a:p>
            <a:r>
              <a:rPr lang="en-US" dirty="0"/>
              <a:t>Current public procurement and concessions system is semi-automated (largely paper based) and with several challenges as outlined below; </a:t>
            </a:r>
          </a:p>
          <a:p>
            <a:pPr marL="742950" lvl="1" indent="-400050">
              <a:buFont typeface="Wingdings" panose="05000000000000000000" pitchFamily="2" charset="2"/>
              <a:buChar char="ü"/>
            </a:pPr>
            <a:r>
              <a:rPr lang="en-US" dirty="0"/>
              <a:t>Procurement delays – impact on budget absorption</a:t>
            </a:r>
          </a:p>
          <a:p>
            <a:pPr marL="742950" lvl="1" indent="-400050">
              <a:buFont typeface="Wingdings" panose="05000000000000000000" pitchFamily="2" charset="2"/>
              <a:buChar char="ü"/>
            </a:pPr>
            <a:r>
              <a:rPr lang="en-US" dirty="0"/>
              <a:t>Procuring outside procurement plans</a:t>
            </a:r>
          </a:p>
          <a:p>
            <a:pPr marL="742950" lvl="1" indent="-400050">
              <a:buFont typeface="Wingdings" panose="05000000000000000000" pitchFamily="2" charset="2"/>
              <a:buChar char="ü"/>
            </a:pPr>
            <a:r>
              <a:rPr lang="en-US" dirty="0"/>
              <a:t>Ineffective contract and concessions management</a:t>
            </a:r>
          </a:p>
          <a:p>
            <a:pPr marL="742950" lvl="1" indent="-400050">
              <a:buFont typeface="Wingdings" panose="05000000000000000000" pitchFamily="2" charset="2"/>
              <a:buChar char="ü"/>
            </a:pPr>
            <a:r>
              <a:rPr lang="en-US" dirty="0"/>
              <a:t>Low levels of compliance with procurement laws and regulations</a:t>
            </a:r>
          </a:p>
          <a:p>
            <a:pPr marL="742950" lvl="1" indent="-400050">
              <a:buFont typeface="Wingdings" panose="05000000000000000000" pitchFamily="2" charset="2"/>
              <a:buChar char="ü"/>
            </a:pPr>
            <a:r>
              <a:rPr lang="en-US" dirty="0"/>
              <a:t>Poor procurement and concessions records management</a:t>
            </a:r>
          </a:p>
          <a:p>
            <a:pPr marL="742950" lvl="1" indent="-400050">
              <a:buFont typeface="Wingdings" panose="05000000000000000000" pitchFamily="2" charset="2"/>
              <a:buChar char="ü"/>
            </a:pPr>
            <a:r>
              <a:rPr lang="en-US" dirty="0"/>
              <a:t>Manual and fragmented procurement and concession business processes</a:t>
            </a:r>
          </a:p>
          <a:p>
            <a:pPr marL="742950" lvl="1" indent="-400050">
              <a:buFont typeface="Wingdings" panose="05000000000000000000" pitchFamily="2" charset="2"/>
              <a:buChar char="ü"/>
            </a:pPr>
            <a:r>
              <a:rPr lang="en-US" dirty="0"/>
              <a:t>Low bidder participation</a:t>
            </a:r>
          </a:p>
          <a:p>
            <a:pPr marL="742950" lvl="1" indent="-400050">
              <a:buFont typeface="Wingdings" panose="05000000000000000000" pitchFamily="2" charset="2"/>
              <a:buChar char="ü"/>
            </a:pPr>
            <a:r>
              <a:rPr lang="en-US" dirty="0"/>
              <a:t>High bidding costs</a:t>
            </a:r>
          </a:p>
          <a:p>
            <a:pPr marL="342891" lvl="1" indent="-342891">
              <a:lnSpc>
                <a:spcPct val="150000"/>
              </a:lnSpc>
              <a:buFont typeface="Arial"/>
              <a:buChar char="•"/>
            </a:pPr>
            <a:r>
              <a:rPr lang="en-US" sz="2800" dirty="0"/>
              <a:t>E- procurement is expected to address some the challenges outlined above.</a:t>
            </a:r>
          </a:p>
          <a:p>
            <a:pPr marL="742950" lvl="1" indent="-400050">
              <a:buFont typeface="Wingdings" panose="05000000000000000000" pitchFamily="2" charset="2"/>
              <a:buChar char="ü"/>
            </a:pPr>
            <a:endParaRPr lang="en-US" dirty="0"/>
          </a:p>
          <a:p>
            <a:pPr marL="742950" lvl="1" indent="-400050">
              <a:buFont typeface="Wingdings" panose="05000000000000000000" pitchFamily="2" charset="2"/>
              <a:buChar char="ü"/>
            </a:pPr>
            <a:endParaRPr lang="en-US" dirty="0"/>
          </a:p>
        </p:txBody>
      </p:sp>
      <p:sp>
        <p:nvSpPr>
          <p:cNvPr id="7" name="Slide Number Placeholder 6"/>
          <p:cNvSpPr>
            <a:spLocks noGrp="1"/>
          </p:cNvSpPr>
          <p:nvPr>
            <p:ph type="sldNum" sz="quarter" idx="12"/>
          </p:nvPr>
        </p:nvSpPr>
        <p:spPr>
          <a:xfrm>
            <a:off x="10401300" y="198052"/>
            <a:ext cx="742950" cy="536624"/>
          </a:xfrm>
          <a:solidFill>
            <a:schemeClr val="tx1"/>
          </a:solidFill>
        </p:spPr>
        <p:txBody>
          <a:bodyPr/>
          <a:lstStyle/>
          <a:p>
            <a:pPr algn="ctr"/>
            <a:fld id="{37D2350F-DB58-F84D-8058-856D777436B4}" type="slidenum">
              <a:rPr lang="en-US" sz="2800" b="1">
                <a:solidFill>
                  <a:schemeClr val="bg1"/>
                </a:solidFill>
              </a:rPr>
              <a:pPr algn="ctr"/>
              <a:t>4</a:t>
            </a:fld>
            <a:endParaRPr lang="en-US" sz="2800" b="1" dirty="0">
              <a:solidFill>
                <a:schemeClr val="bg1"/>
              </a:solidFill>
            </a:endParaRPr>
          </a:p>
        </p:txBody>
      </p:sp>
    </p:spTree>
    <p:extLst>
      <p:ext uri="{BB962C8B-B14F-4D97-AF65-F5344CB8AC3E}">
        <p14:creationId xmlns:p14="http://schemas.microsoft.com/office/powerpoint/2010/main" val="95701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23697"/>
            <a:ext cx="11430000" cy="68580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917244"/>
            <a:ext cx="11430000" cy="22184"/>
          </a:xfrm>
          <a:prstGeom prst="line">
            <a:avLst/>
          </a:prstGeom>
          <a:ln>
            <a:solidFill>
              <a:srgbClr val="CB9A3D"/>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999460" y="274638"/>
            <a:ext cx="9116090" cy="658090"/>
          </a:xfrm>
        </p:spPr>
        <p:txBody>
          <a:bodyPr>
            <a:noAutofit/>
          </a:bodyPr>
          <a:lstStyle/>
          <a:p>
            <a:r>
              <a:rPr lang="en-US" sz="3600" b="1" dirty="0">
                <a:solidFill>
                  <a:srgbClr val="C00000"/>
                </a:solidFill>
                <a:latin typeface="+mn-lt"/>
                <a:cs typeface="Segoe UI" panose="020B0502040204020203" pitchFamily="34" charset="0"/>
              </a:rPr>
              <a:t>Envisaged e-GP System Functionality</a:t>
            </a:r>
          </a:p>
        </p:txBody>
      </p:sp>
      <p:sp>
        <p:nvSpPr>
          <p:cNvPr id="7" name="Slide Number Placeholder 6"/>
          <p:cNvSpPr>
            <a:spLocks noGrp="1"/>
          </p:cNvSpPr>
          <p:nvPr>
            <p:ph type="sldNum" sz="quarter" idx="12"/>
          </p:nvPr>
        </p:nvSpPr>
        <p:spPr>
          <a:xfrm>
            <a:off x="10401300" y="198052"/>
            <a:ext cx="742950" cy="536624"/>
          </a:xfrm>
          <a:solidFill>
            <a:schemeClr val="tx1"/>
          </a:solidFill>
        </p:spPr>
        <p:txBody>
          <a:bodyPr/>
          <a:lstStyle/>
          <a:p>
            <a:pPr algn="ctr"/>
            <a:fld id="{37D2350F-DB58-F84D-8058-856D777436B4}" type="slidenum">
              <a:rPr lang="en-US" sz="2800" b="1">
                <a:solidFill>
                  <a:schemeClr val="bg1"/>
                </a:solidFill>
              </a:rPr>
              <a:pPr algn="ctr"/>
              <a:t>5</a:t>
            </a:fld>
            <a:endParaRPr lang="en-US" sz="2800" b="1" dirty="0">
              <a:solidFill>
                <a:schemeClr val="bg1"/>
              </a:solidFill>
            </a:endParaRPr>
          </a:p>
        </p:txBody>
      </p:sp>
      <p:grpSp>
        <p:nvGrpSpPr>
          <p:cNvPr id="10" name="Group 9">
            <a:extLst>
              <a:ext uri="{FF2B5EF4-FFF2-40B4-BE49-F238E27FC236}">
                <a16:creationId xmlns:a16="http://schemas.microsoft.com/office/drawing/2014/main" id="{BF55DB33-38DF-444F-AA43-A3E47EAE9C1C}"/>
              </a:ext>
            </a:extLst>
          </p:cNvPr>
          <p:cNvGrpSpPr/>
          <p:nvPr/>
        </p:nvGrpSpPr>
        <p:grpSpPr>
          <a:xfrm>
            <a:off x="127590" y="1097727"/>
            <a:ext cx="11185451" cy="5604753"/>
            <a:chOff x="0" y="0"/>
            <a:chExt cx="8985250" cy="4191000"/>
          </a:xfrm>
        </p:grpSpPr>
        <p:sp>
          <p:nvSpPr>
            <p:cNvPr id="12" name="Rectangle: Rounded Corners 11">
              <a:extLst>
                <a:ext uri="{FF2B5EF4-FFF2-40B4-BE49-F238E27FC236}">
                  <a16:creationId xmlns:a16="http://schemas.microsoft.com/office/drawing/2014/main" id="{B0150A4B-C6E1-4616-B17D-06B4089FF1E3}"/>
                </a:ext>
              </a:extLst>
            </p:cNvPr>
            <p:cNvSpPr/>
            <p:nvPr/>
          </p:nvSpPr>
          <p:spPr>
            <a:xfrm>
              <a:off x="1708150" y="0"/>
              <a:ext cx="5454650" cy="31877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ectangle: Rounded Corners 14">
              <a:extLst>
                <a:ext uri="{FF2B5EF4-FFF2-40B4-BE49-F238E27FC236}">
                  <a16:creationId xmlns:a16="http://schemas.microsoft.com/office/drawing/2014/main" id="{4B170554-949E-4441-AB1A-D62C3F5BB40F}"/>
                </a:ext>
              </a:extLst>
            </p:cNvPr>
            <p:cNvSpPr/>
            <p:nvPr/>
          </p:nvSpPr>
          <p:spPr>
            <a:xfrm>
              <a:off x="2038350" y="285750"/>
              <a:ext cx="102870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dirty="0">
                  <a:solidFill>
                    <a:srgbClr val="000000"/>
                  </a:solidFill>
                  <a:effectLst/>
                  <a:ea typeface="Calibri" panose="020F0502020204030204" pitchFamily="34" charset="0"/>
                  <a:cs typeface="Times New Roman" panose="02020603050405020304" pitchFamily="18" charset="0"/>
                </a:rPr>
                <a:t>Bidder Registration</a:t>
              </a:r>
              <a:endParaRPr lang="en-US" sz="1100" dirty="0">
                <a:effectLst/>
                <a:ea typeface="Calibri" panose="020F0502020204030204" pitchFamily="34" charset="0"/>
                <a:cs typeface="Times New Roman" panose="02020603050405020304" pitchFamily="18" charset="0"/>
              </a:endParaRPr>
            </a:p>
          </p:txBody>
        </p:sp>
        <p:sp>
          <p:nvSpPr>
            <p:cNvPr id="16" name="Rectangle: Rounded Corners 15">
              <a:extLst>
                <a:ext uri="{FF2B5EF4-FFF2-40B4-BE49-F238E27FC236}">
                  <a16:creationId xmlns:a16="http://schemas.microsoft.com/office/drawing/2014/main" id="{91CB5BD6-ACA6-4D8B-9B27-C8CF1C337E5E}"/>
                </a:ext>
              </a:extLst>
            </p:cNvPr>
            <p:cNvSpPr/>
            <p:nvPr/>
          </p:nvSpPr>
          <p:spPr>
            <a:xfrm>
              <a:off x="5784850" y="285750"/>
              <a:ext cx="102870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dirty="0">
                  <a:solidFill>
                    <a:srgbClr val="000000"/>
                  </a:solidFill>
                  <a:effectLst/>
                  <a:ea typeface="Calibri" panose="020F0502020204030204" pitchFamily="34" charset="0"/>
                  <a:cs typeface="Times New Roman" panose="02020603050405020304" pitchFamily="18" charset="0"/>
                </a:rPr>
                <a:t>Bid Process Management</a:t>
              </a:r>
              <a:endParaRPr lang="en-US"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US" sz="1100" dirty="0">
                  <a:effectLst/>
                  <a:ea typeface="Calibri" panose="020F0502020204030204" pitchFamily="34" charset="0"/>
                  <a:cs typeface="Times New Roman" panose="02020603050405020304" pitchFamily="18" charset="0"/>
                </a:rPr>
                <a:t> </a:t>
              </a:r>
            </a:p>
          </p:txBody>
        </p:sp>
        <p:sp>
          <p:nvSpPr>
            <p:cNvPr id="17" name="Rectangle: Rounded Corners 16">
              <a:extLst>
                <a:ext uri="{FF2B5EF4-FFF2-40B4-BE49-F238E27FC236}">
                  <a16:creationId xmlns:a16="http://schemas.microsoft.com/office/drawing/2014/main" id="{7C832621-94B2-4787-872F-4427B36564E2}"/>
                </a:ext>
              </a:extLst>
            </p:cNvPr>
            <p:cNvSpPr/>
            <p:nvPr/>
          </p:nvSpPr>
          <p:spPr>
            <a:xfrm>
              <a:off x="4540250" y="273050"/>
              <a:ext cx="106045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dirty="0">
                  <a:solidFill>
                    <a:srgbClr val="000000"/>
                  </a:solidFill>
                  <a:effectLst/>
                  <a:ea typeface="Calibri" panose="020F0502020204030204" pitchFamily="34" charset="0"/>
                  <a:cs typeface="Times New Roman" panose="02020603050405020304" pitchFamily="18" charset="0"/>
                </a:rPr>
                <a:t>Initiation of Procurements &amp; concessions</a:t>
              </a:r>
              <a:endParaRPr lang="en-US" sz="1100" dirty="0">
                <a:effectLst/>
                <a:ea typeface="Calibri" panose="020F0502020204030204" pitchFamily="34" charset="0"/>
                <a:cs typeface="Times New Roman" panose="02020603050405020304" pitchFamily="18" charset="0"/>
              </a:endParaRPr>
            </a:p>
          </p:txBody>
        </p:sp>
        <p:sp>
          <p:nvSpPr>
            <p:cNvPr id="20" name="Rectangle: Rounded Corners 19">
              <a:extLst>
                <a:ext uri="{FF2B5EF4-FFF2-40B4-BE49-F238E27FC236}">
                  <a16:creationId xmlns:a16="http://schemas.microsoft.com/office/drawing/2014/main" id="{06E251DA-D8A1-4066-95AC-4B97B09E34B3}"/>
                </a:ext>
              </a:extLst>
            </p:cNvPr>
            <p:cNvSpPr/>
            <p:nvPr/>
          </p:nvSpPr>
          <p:spPr>
            <a:xfrm>
              <a:off x="3295650" y="285750"/>
              <a:ext cx="103505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dirty="0">
                  <a:solidFill>
                    <a:srgbClr val="000000"/>
                  </a:solidFill>
                  <a:effectLst/>
                  <a:ea typeface="Calibri" panose="020F0502020204030204" pitchFamily="34" charset="0"/>
                  <a:cs typeface="Times New Roman" panose="02020603050405020304" pitchFamily="18" charset="0"/>
                </a:rPr>
                <a:t>Procurement &amp; Concessions Planning</a:t>
              </a:r>
              <a:endParaRPr lang="en-US" sz="1100" dirty="0">
                <a:effectLst/>
                <a:ea typeface="Calibri" panose="020F0502020204030204" pitchFamily="34" charset="0"/>
                <a:cs typeface="Times New Roman" panose="02020603050405020304" pitchFamily="18" charset="0"/>
              </a:endParaRPr>
            </a:p>
          </p:txBody>
        </p:sp>
        <p:sp>
          <p:nvSpPr>
            <p:cNvPr id="21" name="Rectangle: Rounded Corners 20">
              <a:extLst>
                <a:ext uri="{FF2B5EF4-FFF2-40B4-BE49-F238E27FC236}">
                  <a16:creationId xmlns:a16="http://schemas.microsoft.com/office/drawing/2014/main" id="{EDE1619D-5BA7-4211-838B-51953BDA1B9F}"/>
                </a:ext>
              </a:extLst>
            </p:cNvPr>
            <p:cNvSpPr/>
            <p:nvPr/>
          </p:nvSpPr>
          <p:spPr>
            <a:xfrm>
              <a:off x="3302000" y="984250"/>
              <a:ext cx="102870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US" sz="900" dirty="0">
                <a:solidFill>
                  <a:srgbClr val="000000"/>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en-US" sz="900" dirty="0">
                  <a:solidFill>
                    <a:srgbClr val="000000"/>
                  </a:solidFill>
                  <a:effectLst/>
                  <a:ea typeface="Calibri" panose="020F0502020204030204" pitchFamily="34" charset="0"/>
                  <a:cs typeface="Times New Roman" panose="02020603050405020304" pitchFamily="18" charset="0"/>
                </a:rPr>
                <a:t>Online Auctioning</a:t>
              </a:r>
              <a:endParaRPr lang="en-US"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US" sz="1100" dirty="0">
                  <a:effectLst/>
                  <a:ea typeface="Calibri" panose="020F0502020204030204" pitchFamily="34" charset="0"/>
                  <a:cs typeface="Times New Roman" panose="02020603050405020304" pitchFamily="18" charset="0"/>
                </a:rPr>
                <a:t> </a:t>
              </a:r>
            </a:p>
          </p:txBody>
        </p:sp>
        <p:sp>
          <p:nvSpPr>
            <p:cNvPr id="22" name="Rectangle: Rounded Corners 21">
              <a:extLst>
                <a:ext uri="{FF2B5EF4-FFF2-40B4-BE49-F238E27FC236}">
                  <a16:creationId xmlns:a16="http://schemas.microsoft.com/office/drawing/2014/main" id="{FE804640-5042-47D6-82E7-BFA756D2459C}"/>
                </a:ext>
              </a:extLst>
            </p:cNvPr>
            <p:cNvSpPr/>
            <p:nvPr/>
          </p:nvSpPr>
          <p:spPr>
            <a:xfrm>
              <a:off x="2076450" y="2406650"/>
              <a:ext cx="102870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a:solidFill>
                    <a:srgbClr val="000000"/>
                  </a:solidFill>
                  <a:effectLst/>
                  <a:ea typeface="Calibri" panose="020F0502020204030204" pitchFamily="34" charset="0"/>
                  <a:cs typeface="Times New Roman" panose="02020603050405020304" pitchFamily="18" charset="0"/>
                </a:rPr>
                <a:t>E-Catalogue</a:t>
              </a:r>
              <a:endParaRPr lang="en-US" sz="1100">
                <a:effectLst/>
                <a:ea typeface="Calibri" panose="020F0502020204030204" pitchFamily="34" charset="0"/>
                <a:cs typeface="Times New Roman" panose="02020603050405020304" pitchFamily="18" charset="0"/>
              </a:endParaRPr>
            </a:p>
          </p:txBody>
        </p:sp>
        <p:sp>
          <p:nvSpPr>
            <p:cNvPr id="23" name="Rectangle: Rounded Corners 22">
              <a:extLst>
                <a:ext uri="{FF2B5EF4-FFF2-40B4-BE49-F238E27FC236}">
                  <a16:creationId xmlns:a16="http://schemas.microsoft.com/office/drawing/2014/main" id="{9AD019E4-D27C-4284-B453-B9592F6AB39D}"/>
                </a:ext>
              </a:extLst>
            </p:cNvPr>
            <p:cNvSpPr/>
            <p:nvPr/>
          </p:nvSpPr>
          <p:spPr>
            <a:xfrm>
              <a:off x="2057400" y="1682750"/>
              <a:ext cx="102235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a:solidFill>
                    <a:srgbClr val="000000"/>
                  </a:solidFill>
                  <a:effectLst/>
                  <a:ea typeface="Calibri" panose="020F0502020204030204" pitchFamily="34" charset="0"/>
                  <a:cs typeface="Times New Roman" panose="02020603050405020304" pitchFamily="18" charset="0"/>
                </a:rPr>
                <a:t>Agreements &amp; Contracts</a:t>
              </a:r>
              <a:endParaRPr lang="en-US" sz="1100">
                <a:effectLst/>
                <a:ea typeface="Calibri" panose="020F0502020204030204" pitchFamily="34" charset="0"/>
                <a:cs typeface="Times New Roman" panose="02020603050405020304" pitchFamily="18" charset="0"/>
              </a:endParaRPr>
            </a:p>
          </p:txBody>
        </p:sp>
        <p:sp>
          <p:nvSpPr>
            <p:cNvPr id="24" name="Rectangle: Rounded Corners 23">
              <a:extLst>
                <a:ext uri="{FF2B5EF4-FFF2-40B4-BE49-F238E27FC236}">
                  <a16:creationId xmlns:a16="http://schemas.microsoft.com/office/drawing/2014/main" id="{ED7D6340-0C63-48DE-BDC3-989BE4034BF2}"/>
                </a:ext>
              </a:extLst>
            </p:cNvPr>
            <p:cNvSpPr/>
            <p:nvPr/>
          </p:nvSpPr>
          <p:spPr>
            <a:xfrm>
              <a:off x="2044700" y="990600"/>
              <a:ext cx="102870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a:solidFill>
                    <a:srgbClr val="000000"/>
                  </a:solidFill>
                  <a:effectLst/>
                  <a:ea typeface="Calibri" panose="020F0502020204030204" pitchFamily="34" charset="0"/>
                  <a:cs typeface="Times New Roman" panose="02020603050405020304" pitchFamily="18" charset="0"/>
                </a:rPr>
                <a:t>Online Evaluations</a:t>
              </a:r>
              <a:endParaRPr lang="en-US" sz="1100">
                <a:effectLst/>
                <a:ea typeface="Calibri" panose="020F0502020204030204" pitchFamily="34" charset="0"/>
                <a:cs typeface="Times New Roman" panose="02020603050405020304" pitchFamily="18" charset="0"/>
              </a:endParaRPr>
            </a:p>
          </p:txBody>
        </p:sp>
        <p:sp>
          <p:nvSpPr>
            <p:cNvPr id="25" name="Rectangle: Rounded Corners 24">
              <a:extLst>
                <a:ext uri="{FF2B5EF4-FFF2-40B4-BE49-F238E27FC236}">
                  <a16:creationId xmlns:a16="http://schemas.microsoft.com/office/drawing/2014/main" id="{EEB9E9BF-A360-4C65-826E-2B2992E3F4CF}"/>
                </a:ext>
              </a:extLst>
            </p:cNvPr>
            <p:cNvSpPr/>
            <p:nvPr/>
          </p:nvSpPr>
          <p:spPr>
            <a:xfrm>
              <a:off x="5784850" y="1689100"/>
              <a:ext cx="102870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a:solidFill>
                    <a:srgbClr val="000000"/>
                  </a:solidFill>
                  <a:effectLst/>
                  <a:ea typeface="Calibri" panose="020F0502020204030204" pitchFamily="34" charset="0"/>
                  <a:cs typeface="Times New Roman" panose="02020603050405020304" pitchFamily="18" charset="0"/>
                </a:rPr>
                <a:t>Template Library</a:t>
              </a:r>
              <a:endParaRPr lang="en-US" sz="1100">
                <a:effectLst/>
                <a:ea typeface="Calibri" panose="020F0502020204030204" pitchFamily="34" charset="0"/>
                <a:cs typeface="Times New Roman" panose="02020603050405020304" pitchFamily="18" charset="0"/>
              </a:endParaRPr>
            </a:p>
          </p:txBody>
        </p:sp>
        <p:sp>
          <p:nvSpPr>
            <p:cNvPr id="26" name="Rectangle: Rounded Corners 25">
              <a:extLst>
                <a:ext uri="{FF2B5EF4-FFF2-40B4-BE49-F238E27FC236}">
                  <a16:creationId xmlns:a16="http://schemas.microsoft.com/office/drawing/2014/main" id="{C17078F7-315D-47A5-9B98-D3654ADABCA8}"/>
                </a:ext>
              </a:extLst>
            </p:cNvPr>
            <p:cNvSpPr/>
            <p:nvPr/>
          </p:nvSpPr>
          <p:spPr>
            <a:xfrm>
              <a:off x="5784850" y="1003300"/>
              <a:ext cx="102870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dirty="0">
                  <a:solidFill>
                    <a:srgbClr val="000000"/>
                  </a:solidFill>
                  <a:effectLst/>
                  <a:ea typeface="Calibri" panose="020F0502020204030204" pitchFamily="34" charset="0"/>
                  <a:cs typeface="Times New Roman" panose="02020603050405020304" pitchFamily="18" charset="0"/>
                </a:rPr>
                <a:t>Contract &amp; concessions Management</a:t>
              </a:r>
              <a:endParaRPr lang="en-US" sz="1100" dirty="0">
                <a:effectLst/>
                <a:ea typeface="Calibri" panose="020F0502020204030204" pitchFamily="34" charset="0"/>
                <a:cs typeface="Times New Roman" panose="02020603050405020304" pitchFamily="18" charset="0"/>
              </a:endParaRPr>
            </a:p>
          </p:txBody>
        </p:sp>
        <p:sp>
          <p:nvSpPr>
            <p:cNvPr id="27" name="Rectangle: Rounded Corners 26">
              <a:extLst>
                <a:ext uri="{FF2B5EF4-FFF2-40B4-BE49-F238E27FC236}">
                  <a16:creationId xmlns:a16="http://schemas.microsoft.com/office/drawing/2014/main" id="{27623AC9-BC16-4DB4-8411-E6B682BC4845}"/>
                </a:ext>
              </a:extLst>
            </p:cNvPr>
            <p:cNvSpPr/>
            <p:nvPr/>
          </p:nvSpPr>
          <p:spPr>
            <a:xfrm>
              <a:off x="4533900" y="2406650"/>
              <a:ext cx="109855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a:solidFill>
                    <a:srgbClr val="000000"/>
                  </a:solidFill>
                  <a:effectLst/>
                  <a:ea typeface="Calibri" panose="020F0502020204030204" pitchFamily="34" charset="0"/>
                  <a:cs typeface="Times New Roman" panose="02020603050405020304" pitchFamily="18" charset="0"/>
                </a:rPr>
                <a:t>Workflow Management</a:t>
              </a:r>
              <a:endParaRPr lang="en-US" sz="1100">
                <a:effectLst/>
                <a:ea typeface="Calibri" panose="020F0502020204030204" pitchFamily="34" charset="0"/>
                <a:cs typeface="Times New Roman" panose="02020603050405020304" pitchFamily="18" charset="0"/>
              </a:endParaRPr>
            </a:p>
          </p:txBody>
        </p:sp>
        <p:sp>
          <p:nvSpPr>
            <p:cNvPr id="28" name="Rectangle: Rounded Corners 27">
              <a:extLst>
                <a:ext uri="{FF2B5EF4-FFF2-40B4-BE49-F238E27FC236}">
                  <a16:creationId xmlns:a16="http://schemas.microsoft.com/office/drawing/2014/main" id="{F8CAFBD7-A18A-4203-9599-E9648DE540FE}"/>
                </a:ext>
              </a:extLst>
            </p:cNvPr>
            <p:cNvSpPr/>
            <p:nvPr/>
          </p:nvSpPr>
          <p:spPr>
            <a:xfrm>
              <a:off x="4533900" y="1682750"/>
              <a:ext cx="109855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a:solidFill>
                    <a:srgbClr val="000000"/>
                  </a:solidFill>
                  <a:effectLst/>
                  <a:ea typeface="Calibri" panose="020F0502020204030204" pitchFamily="34" charset="0"/>
                  <a:cs typeface="Times New Roman" panose="02020603050405020304" pitchFamily="18" charset="0"/>
                </a:rPr>
                <a:t>Administrative Reviews</a:t>
              </a:r>
              <a:endParaRPr lang="en-US" sz="1100">
                <a:effectLst/>
                <a:ea typeface="Calibri" panose="020F0502020204030204" pitchFamily="34" charset="0"/>
                <a:cs typeface="Times New Roman" panose="02020603050405020304" pitchFamily="18" charset="0"/>
              </a:endParaRPr>
            </a:p>
          </p:txBody>
        </p:sp>
        <p:sp>
          <p:nvSpPr>
            <p:cNvPr id="29" name="Rectangle: Rounded Corners 28">
              <a:extLst>
                <a:ext uri="{FF2B5EF4-FFF2-40B4-BE49-F238E27FC236}">
                  <a16:creationId xmlns:a16="http://schemas.microsoft.com/office/drawing/2014/main" id="{26E8F2D4-148E-415D-970F-4564EB01C0D0}"/>
                </a:ext>
              </a:extLst>
            </p:cNvPr>
            <p:cNvSpPr/>
            <p:nvPr/>
          </p:nvSpPr>
          <p:spPr>
            <a:xfrm>
              <a:off x="4533900" y="1003300"/>
              <a:ext cx="106680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a:solidFill>
                    <a:srgbClr val="000000"/>
                  </a:solidFill>
                  <a:effectLst/>
                  <a:ea typeface="Calibri" panose="020F0502020204030204" pitchFamily="34" charset="0"/>
                  <a:cs typeface="Times New Roman" panose="02020603050405020304" pitchFamily="18" charset="0"/>
                </a:rPr>
                <a:t>Disposals</a:t>
              </a:r>
              <a:endParaRPr lang="en-US" sz="1100">
                <a:effectLst/>
                <a:ea typeface="Calibri" panose="020F0502020204030204" pitchFamily="34" charset="0"/>
                <a:cs typeface="Times New Roman" panose="02020603050405020304" pitchFamily="18" charset="0"/>
              </a:endParaRPr>
            </a:p>
          </p:txBody>
        </p:sp>
        <p:sp>
          <p:nvSpPr>
            <p:cNvPr id="30" name="Rectangle: Rounded Corners 29">
              <a:extLst>
                <a:ext uri="{FF2B5EF4-FFF2-40B4-BE49-F238E27FC236}">
                  <a16:creationId xmlns:a16="http://schemas.microsoft.com/office/drawing/2014/main" id="{9D5354A5-EC73-4533-A3F4-40D22C186A9B}"/>
                </a:ext>
              </a:extLst>
            </p:cNvPr>
            <p:cNvSpPr/>
            <p:nvPr/>
          </p:nvSpPr>
          <p:spPr>
            <a:xfrm>
              <a:off x="3308350" y="2406650"/>
              <a:ext cx="102870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a:solidFill>
                    <a:srgbClr val="000000"/>
                  </a:solidFill>
                  <a:effectLst/>
                  <a:ea typeface="Calibri" panose="020F0502020204030204" pitchFamily="34" charset="0"/>
                  <a:cs typeface="Times New Roman" panose="02020603050405020304" pitchFamily="18" charset="0"/>
                </a:rPr>
                <a:t>Notifications</a:t>
              </a:r>
              <a:endParaRPr lang="en-US" sz="1100">
                <a:effectLst/>
                <a:ea typeface="Calibri" panose="020F0502020204030204" pitchFamily="34" charset="0"/>
                <a:cs typeface="Times New Roman" panose="02020603050405020304" pitchFamily="18" charset="0"/>
              </a:endParaRPr>
            </a:p>
          </p:txBody>
        </p:sp>
        <p:sp>
          <p:nvSpPr>
            <p:cNvPr id="31" name="Rectangle: Rounded Corners 30">
              <a:extLst>
                <a:ext uri="{FF2B5EF4-FFF2-40B4-BE49-F238E27FC236}">
                  <a16:creationId xmlns:a16="http://schemas.microsoft.com/office/drawing/2014/main" id="{689E18C1-3599-4ECA-8251-8F9AFF4BF004}"/>
                </a:ext>
              </a:extLst>
            </p:cNvPr>
            <p:cNvSpPr/>
            <p:nvPr/>
          </p:nvSpPr>
          <p:spPr>
            <a:xfrm>
              <a:off x="3295650" y="1682750"/>
              <a:ext cx="102870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US" sz="900" dirty="0">
                <a:solidFill>
                  <a:srgbClr val="000000"/>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en-US" sz="900" dirty="0">
                  <a:solidFill>
                    <a:srgbClr val="000000"/>
                  </a:solidFill>
                  <a:effectLst/>
                  <a:ea typeface="Calibri" panose="020F0502020204030204" pitchFamily="34" charset="0"/>
                  <a:cs typeface="Times New Roman" panose="02020603050405020304" pitchFamily="18" charset="0"/>
                </a:rPr>
                <a:t>Electronics Payments</a:t>
              </a:r>
              <a:endParaRPr lang="en-US"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US" sz="1100" dirty="0">
                  <a:effectLst/>
                  <a:ea typeface="Calibri" panose="020F0502020204030204" pitchFamily="34" charset="0"/>
                  <a:cs typeface="Times New Roman" panose="02020603050405020304" pitchFamily="18" charset="0"/>
                </a:rPr>
                <a:t> </a:t>
              </a:r>
            </a:p>
          </p:txBody>
        </p:sp>
        <p:sp>
          <p:nvSpPr>
            <p:cNvPr id="32" name="Rectangle: Rounded Corners 31">
              <a:extLst>
                <a:ext uri="{FF2B5EF4-FFF2-40B4-BE49-F238E27FC236}">
                  <a16:creationId xmlns:a16="http://schemas.microsoft.com/office/drawing/2014/main" id="{FF1DD62A-064C-496E-9E13-506A58464B7F}"/>
                </a:ext>
              </a:extLst>
            </p:cNvPr>
            <p:cNvSpPr/>
            <p:nvPr/>
          </p:nvSpPr>
          <p:spPr>
            <a:xfrm>
              <a:off x="5797550" y="2413000"/>
              <a:ext cx="1028700" cy="5270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800">
                  <a:solidFill>
                    <a:srgbClr val="000000"/>
                  </a:solidFill>
                  <a:effectLst/>
                  <a:ea typeface="Calibri" panose="020F0502020204030204" pitchFamily="34" charset="0"/>
                  <a:cs typeface="Times New Roman" panose="02020603050405020304" pitchFamily="18" charset="0"/>
                </a:rPr>
                <a:t>Performance </a:t>
              </a:r>
              <a:r>
                <a:rPr lang="en-US" sz="900">
                  <a:solidFill>
                    <a:srgbClr val="000000"/>
                  </a:solidFill>
                  <a:effectLst/>
                  <a:ea typeface="Calibri" panose="020F0502020204030204" pitchFamily="34" charset="0"/>
                  <a:cs typeface="Times New Roman" panose="02020603050405020304" pitchFamily="18" charset="0"/>
                </a:rPr>
                <a:t>Management</a:t>
              </a:r>
              <a:endParaRPr lang="en-US" sz="1100">
                <a:effectLst/>
                <a:ea typeface="Calibri" panose="020F0502020204030204" pitchFamily="34" charset="0"/>
                <a:cs typeface="Times New Roman" panose="02020603050405020304" pitchFamily="18" charset="0"/>
              </a:endParaRPr>
            </a:p>
          </p:txBody>
        </p:sp>
        <p:sp>
          <p:nvSpPr>
            <p:cNvPr id="33" name="Rectangle: Rounded Corners 32">
              <a:extLst>
                <a:ext uri="{FF2B5EF4-FFF2-40B4-BE49-F238E27FC236}">
                  <a16:creationId xmlns:a16="http://schemas.microsoft.com/office/drawing/2014/main" id="{D2BACBD6-C317-479B-9CD6-2097792AFA4E}"/>
                </a:ext>
              </a:extLst>
            </p:cNvPr>
            <p:cNvSpPr/>
            <p:nvPr/>
          </p:nvSpPr>
          <p:spPr>
            <a:xfrm>
              <a:off x="1739900" y="3562350"/>
              <a:ext cx="1587500" cy="6286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dirty="0">
                  <a:solidFill>
                    <a:srgbClr val="000000"/>
                  </a:solidFill>
                  <a:effectLst/>
                  <a:ea typeface="Calibri" panose="020F0502020204030204" pitchFamily="34" charset="0"/>
                  <a:cs typeface="Times New Roman" panose="02020603050405020304" pitchFamily="18" charset="0"/>
                </a:rPr>
                <a:t>Integrated Financial Mgt Information System (IFMIS) for Payments and reporting</a:t>
              </a:r>
              <a:endParaRPr lang="en-US" sz="1100" dirty="0">
                <a:effectLst/>
                <a:ea typeface="Calibri" panose="020F0502020204030204" pitchFamily="34" charset="0"/>
                <a:cs typeface="Times New Roman" panose="02020603050405020304" pitchFamily="18" charset="0"/>
              </a:endParaRPr>
            </a:p>
          </p:txBody>
        </p:sp>
        <p:sp>
          <p:nvSpPr>
            <p:cNvPr id="34" name="Rectangle: Rounded Corners 33">
              <a:extLst>
                <a:ext uri="{FF2B5EF4-FFF2-40B4-BE49-F238E27FC236}">
                  <a16:creationId xmlns:a16="http://schemas.microsoft.com/office/drawing/2014/main" id="{CFAF9176-8A2A-4B9A-9750-F336D92A1C4D}"/>
                </a:ext>
              </a:extLst>
            </p:cNvPr>
            <p:cNvSpPr/>
            <p:nvPr/>
          </p:nvSpPr>
          <p:spPr>
            <a:xfrm>
              <a:off x="7512050" y="647700"/>
              <a:ext cx="1473200" cy="6921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dirty="0">
                  <a:solidFill>
                    <a:srgbClr val="000000"/>
                  </a:solidFill>
                  <a:effectLst/>
                  <a:ea typeface="Calibri" panose="020F0502020204030204" pitchFamily="34" charset="0"/>
                  <a:cs typeface="Times New Roman" panose="02020603050405020304" pitchFamily="18" charset="0"/>
                </a:rPr>
                <a:t>National ID Authority to facilitate verification of national IDs </a:t>
              </a:r>
              <a:endParaRPr lang="en-US" sz="1100" dirty="0">
                <a:effectLst/>
                <a:ea typeface="Calibri" panose="020F0502020204030204" pitchFamily="34" charset="0"/>
                <a:cs typeface="Times New Roman" panose="02020603050405020304" pitchFamily="18" charset="0"/>
              </a:endParaRPr>
            </a:p>
          </p:txBody>
        </p:sp>
        <p:sp>
          <p:nvSpPr>
            <p:cNvPr id="35" name="Rectangle: Rounded Corners 34">
              <a:extLst>
                <a:ext uri="{FF2B5EF4-FFF2-40B4-BE49-F238E27FC236}">
                  <a16:creationId xmlns:a16="http://schemas.microsoft.com/office/drawing/2014/main" id="{BB65C8CF-5BA3-4102-AE56-F1C5A56251A2}"/>
                </a:ext>
              </a:extLst>
            </p:cNvPr>
            <p:cNvSpPr/>
            <p:nvPr/>
          </p:nvSpPr>
          <p:spPr>
            <a:xfrm>
              <a:off x="0" y="704850"/>
              <a:ext cx="1346200" cy="6350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a:solidFill>
                    <a:srgbClr val="000000"/>
                  </a:solidFill>
                  <a:effectLst/>
                  <a:ea typeface="Calibri" panose="020F0502020204030204" pitchFamily="34" charset="0"/>
                  <a:cs typeface="Times New Roman" panose="02020603050405020304" pitchFamily="18" charset="0"/>
                </a:rPr>
                <a:t>SMS Gateway for SMS Notifications</a:t>
              </a:r>
              <a:endParaRPr lang="en-US" sz="1100">
                <a:effectLst/>
                <a:ea typeface="Calibri" panose="020F0502020204030204" pitchFamily="34" charset="0"/>
                <a:cs typeface="Times New Roman" panose="02020603050405020304" pitchFamily="18" charset="0"/>
              </a:endParaRPr>
            </a:p>
          </p:txBody>
        </p:sp>
        <p:sp>
          <p:nvSpPr>
            <p:cNvPr id="36" name="Rectangle: Rounded Corners 35">
              <a:extLst>
                <a:ext uri="{FF2B5EF4-FFF2-40B4-BE49-F238E27FC236}">
                  <a16:creationId xmlns:a16="http://schemas.microsoft.com/office/drawing/2014/main" id="{4A2E1490-5FD2-4464-9EE4-4CE258CB212F}"/>
                </a:ext>
              </a:extLst>
            </p:cNvPr>
            <p:cNvSpPr/>
            <p:nvPr/>
          </p:nvSpPr>
          <p:spPr>
            <a:xfrm>
              <a:off x="7512050" y="1974850"/>
              <a:ext cx="1428750" cy="7239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dirty="0">
                  <a:solidFill>
                    <a:srgbClr val="000000"/>
                  </a:solidFill>
                  <a:effectLst/>
                  <a:ea typeface="Calibri" panose="020F0502020204030204" pitchFamily="34" charset="0"/>
                  <a:cs typeface="Times New Roman" panose="02020603050405020304" pitchFamily="18" charset="0"/>
                </a:rPr>
                <a:t>E-Payment Gateway </a:t>
              </a:r>
              <a:r>
                <a:rPr lang="en-US" sz="900" dirty="0">
                  <a:solidFill>
                    <a:srgbClr val="000000"/>
                  </a:solidFill>
                  <a:ea typeface="Calibri" panose="020F0502020204030204" pitchFamily="34" charset="0"/>
                  <a:cs typeface="Times New Roman" panose="02020603050405020304" pitchFamily="18" charset="0"/>
                </a:rPr>
                <a:t>to facilitate </a:t>
              </a:r>
              <a:r>
                <a:rPr lang="en-US" sz="900" dirty="0">
                  <a:solidFill>
                    <a:srgbClr val="000000"/>
                  </a:solidFill>
                  <a:effectLst/>
                  <a:ea typeface="Calibri" panose="020F0502020204030204" pitchFamily="34" charset="0"/>
                  <a:cs typeface="Times New Roman" panose="02020603050405020304" pitchFamily="18" charset="0"/>
                </a:rPr>
                <a:t>e-Payments </a:t>
              </a:r>
              <a:endParaRPr lang="en-US" sz="1100" dirty="0">
                <a:effectLst/>
                <a:ea typeface="Calibri" panose="020F0502020204030204" pitchFamily="34" charset="0"/>
                <a:cs typeface="Times New Roman" panose="02020603050405020304" pitchFamily="18" charset="0"/>
              </a:endParaRPr>
            </a:p>
          </p:txBody>
        </p:sp>
        <p:sp>
          <p:nvSpPr>
            <p:cNvPr id="37" name="Rectangle: Rounded Corners 36">
              <a:extLst>
                <a:ext uri="{FF2B5EF4-FFF2-40B4-BE49-F238E27FC236}">
                  <a16:creationId xmlns:a16="http://schemas.microsoft.com/office/drawing/2014/main" id="{BB4B1F79-E6E1-418B-B1BE-A8D785193AB2}"/>
                </a:ext>
              </a:extLst>
            </p:cNvPr>
            <p:cNvSpPr/>
            <p:nvPr/>
          </p:nvSpPr>
          <p:spPr>
            <a:xfrm>
              <a:off x="5486400" y="3575050"/>
              <a:ext cx="1587500" cy="5969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dirty="0">
                  <a:solidFill>
                    <a:srgbClr val="000000"/>
                  </a:solidFill>
                  <a:effectLst/>
                  <a:ea typeface="Calibri" panose="020F0502020204030204" pitchFamily="34" charset="0"/>
                  <a:cs typeface="Times New Roman" panose="02020603050405020304" pitchFamily="18" charset="0"/>
                </a:rPr>
                <a:t>Liberia Revenue Authority (LRA) for verification of tax compliance </a:t>
              </a:r>
              <a:endParaRPr lang="en-US" sz="1100" dirty="0">
                <a:effectLst/>
                <a:ea typeface="Calibri" panose="020F0502020204030204" pitchFamily="34" charset="0"/>
                <a:cs typeface="Times New Roman" panose="02020603050405020304" pitchFamily="18" charset="0"/>
              </a:endParaRPr>
            </a:p>
          </p:txBody>
        </p:sp>
        <p:sp>
          <p:nvSpPr>
            <p:cNvPr id="38" name="Rectangle: Rounded Corners 37">
              <a:extLst>
                <a:ext uri="{FF2B5EF4-FFF2-40B4-BE49-F238E27FC236}">
                  <a16:creationId xmlns:a16="http://schemas.microsoft.com/office/drawing/2014/main" id="{040EFCD0-5023-4B60-99A9-418380585E13}"/>
                </a:ext>
              </a:extLst>
            </p:cNvPr>
            <p:cNvSpPr/>
            <p:nvPr/>
          </p:nvSpPr>
          <p:spPr>
            <a:xfrm>
              <a:off x="3619500" y="3575050"/>
              <a:ext cx="1638300" cy="6159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a:solidFill>
                    <a:srgbClr val="000000"/>
                  </a:solidFill>
                  <a:effectLst/>
                  <a:ea typeface="Calibri" panose="020F0502020204030204" pitchFamily="34" charset="0"/>
                  <a:cs typeface="Times New Roman" panose="02020603050405020304" pitchFamily="18" charset="0"/>
                </a:rPr>
                <a:t>Business Registry System for verification of business registration</a:t>
              </a:r>
              <a:endParaRPr lang="en-US" sz="1100">
                <a:effectLst/>
                <a:ea typeface="Calibri" panose="020F0502020204030204" pitchFamily="34" charset="0"/>
                <a:cs typeface="Times New Roman" panose="02020603050405020304" pitchFamily="18" charset="0"/>
              </a:endParaRPr>
            </a:p>
          </p:txBody>
        </p:sp>
        <p:sp>
          <p:nvSpPr>
            <p:cNvPr id="39" name="Rectangle: Rounded Corners 38">
              <a:extLst>
                <a:ext uri="{FF2B5EF4-FFF2-40B4-BE49-F238E27FC236}">
                  <a16:creationId xmlns:a16="http://schemas.microsoft.com/office/drawing/2014/main" id="{168DCAAF-CC7D-4E31-9107-7FDD7911A2D2}"/>
                </a:ext>
              </a:extLst>
            </p:cNvPr>
            <p:cNvSpPr/>
            <p:nvPr/>
          </p:nvSpPr>
          <p:spPr>
            <a:xfrm>
              <a:off x="50800" y="2025650"/>
              <a:ext cx="1327150" cy="5842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900">
                  <a:solidFill>
                    <a:srgbClr val="000000"/>
                  </a:solidFill>
                  <a:effectLst/>
                  <a:ea typeface="Calibri" panose="020F0502020204030204" pitchFamily="34" charset="0"/>
                  <a:cs typeface="Times New Roman" panose="02020603050405020304" pitchFamily="18" charset="0"/>
                </a:rPr>
                <a:t>Digital Signatures for signatures</a:t>
              </a:r>
              <a:endParaRPr lang="en-US" sz="1100">
                <a:effectLst/>
                <a:ea typeface="Calibri" panose="020F0502020204030204" pitchFamily="34" charset="0"/>
                <a:cs typeface="Times New Roman" panose="02020603050405020304" pitchFamily="18" charset="0"/>
              </a:endParaRPr>
            </a:p>
          </p:txBody>
        </p:sp>
        <p:cxnSp>
          <p:nvCxnSpPr>
            <p:cNvPr id="40" name="Connector: Elbow 39">
              <a:extLst>
                <a:ext uri="{FF2B5EF4-FFF2-40B4-BE49-F238E27FC236}">
                  <a16:creationId xmlns:a16="http://schemas.microsoft.com/office/drawing/2014/main" id="{421B5D17-70BE-4C80-B05B-1B35BC43043B}"/>
                </a:ext>
              </a:extLst>
            </p:cNvPr>
            <p:cNvCxnSpPr/>
            <p:nvPr/>
          </p:nvCxnSpPr>
          <p:spPr>
            <a:xfrm>
              <a:off x="1352550" y="1035050"/>
              <a:ext cx="330200" cy="0"/>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1" name="Connector: Elbow 40">
              <a:extLst>
                <a:ext uri="{FF2B5EF4-FFF2-40B4-BE49-F238E27FC236}">
                  <a16:creationId xmlns:a16="http://schemas.microsoft.com/office/drawing/2014/main" id="{3D883890-14E5-465B-A907-DA94DE1A1CF2}"/>
                </a:ext>
              </a:extLst>
            </p:cNvPr>
            <p:cNvCxnSpPr/>
            <p:nvPr/>
          </p:nvCxnSpPr>
          <p:spPr>
            <a:xfrm>
              <a:off x="1377950" y="2362200"/>
              <a:ext cx="330200" cy="0"/>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2" name="Connector: Elbow 41">
              <a:extLst>
                <a:ext uri="{FF2B5EF4-FFF2-40B4-BE49-F238E27FC236}">
                  <a16:creationId xmlns:a16="http://schemas.microsoft.com/office/drawing/2014/main" id="{6A9F09EF-60BA-40F8-8124-5821A1CD61FE}"/>
                </a:ext>
              </a:extLst>
            </p:cNvPr>
            <p:cNvCxnSpPr/>
            <p:nvPr/>
          </p:nvCxnSpPr>
          <p:spPr>
            <a:xfrm>
              <a:off x="7162800" y="1035050"/>
              <a:ext cx="349250" cy="0"/>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3" name="Connector: Elbow 42">
              <a:extLst>
                <a:ext uri="{FF2B5EF4-FFF2-40B4-BE49-F238E27FC236}">
                  <a16:creationId xmlns:a16="http://schemas.microsoft.com/office/drawing/2014/main" id="{B5CE7D8D-F45A-404C-A385-F685DDE1B0C2}"/>
                </a:ext>
              </a:extLst>
            </p:cNvPr>
            <p:cNvCxnSpPr/>
            <p:nvPr/>
          </p:nvCxnSpPr>
          <p:spPr>
            <a:xfrm>
              <a:off x="7162800" y="2362200"/>
              <a:ext cx="349250" cy="0"/>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4" name="Connector: Elbow 43">
              <a:extLst>
                <a:ext uri="{FF2B5EF4-FFF2-40B4-BE49-F238E27FC236}">
                  <a16:creationId xmlns:a16="http://schemas.microsoft.com/office/drawing/2014/main" id="{E85EB8B7-930F-4F68-A2BF-331E8CD6686F}"/>
                </a:ext>
              </a:extLst>
            </p:cNvPr>
            <p:cNvCxnSpPr/>
            <p:nvPr/>
          </p:nvCxnSpPr>
          <p:spPr>
            <a:xfrm>
              <a:off x="2590800" y="3187700"/>
              <a:ext cx="0" cy="381000"/>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5" name="Connector: Elbow 44">
              <a:extLst>
                <a:ext uri="{FF2B5EF4-FFF2-40B4-BE49-F238E27FC236}">
                  <a16:creationId xmlns:a16="http://schemas.microsoft.com/office/drawing/2014/main" id="{4E4AEF26-117D-4605-8D48-39E4313EE0F0}"/>
                </a:ext>
              </a:extLst>
            </p:cNvPr>
            <p:cNvCxnSpPr/>
            <p:nvPr/>
          </p:nvCxnSpPr>
          <p:spPr>
            <a:xfrm>
              <a:off x="4394200" y="3187700"/>
              <a:ext cx="0" cy="374650"/>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6" name="Connector: Elbow 45">
              <a:extLst>
                <a:ext uri="{FF2B5EF4-FFF2-40B4-BE49-F238E27FC236}">
                  <a16:creationId xmlns:a16="http://schemas.microsoft.com/office/drawing/2014/main" id="{46E70792-2AE6-4CD4-8B52-6BB5E3C866E5}"/>
                </a:ext>
              </a:extLst>
            </p:cNvPr>
            <p:cNvCxnSpPr/>
            <p:nvPr/>
          </p:nvCxnSpPr>
          <p:spPr>
            <a:xfrm>
              <a:off x="6184900" y="3187700"/>
              <a:ext cx="0" cy="387350"/>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58892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4287" y="0"/>
            <a:ext cx="11430000" cy="68580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917244"/>
            <a:ext cx="11430000" cy="22184"/>
          </a:xfrm>
          <a:prstGeom prst="line">
            <a:avLst/>
          </a:prstGeom>
          <a:ln>
            <a:solidFill>
              <a:srgbClr val="CB9A3D"/>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85750" y="248307"/>
            <a:ext cx="10287000" cy="658090"/>
          </a:xfrm>
        </p:spPr>
        <p:txBody>
          <a:bodyPr>
            <a:noAutofit/>
          </a:bodyPr>
          <a:lstStyle/>
          <a:p>
            <a:r>
              <a:rPr lang="en-US" sz="4000" b="1" dirty="0">
                <a:solidFill>
                  <a:srgbClr val="C00000"/>
                </a:solidFill>
                <a:latin typeface="+mn-lt"/>
                <a:cs typeface="Segoe UI" panose="020B0502040204020203" pitchFamily="34" charset="0"/>
              </a:rPr>
              <a:t>Envisaged E-GP Role Mapping</a:t>
            </a:r>
          </a:p>
        </p:txBody>
      </p:sp>
      <p:sp>
        <p:nvSpPr>
          <p:cNvPr id="7" name="Slide Number Placeholder 6"/>
          <p:cNvSpPr>
            <a:spLocks noGrp="1"/>
          </p:cNvSpPr>
          <p:nvPr>
            <p:ph type="sldNum" sz="quarter" idx="12"/>
          </p:nvPr>
        </p:nvSpPr>
        <p:spPr>
          <a:xfrm>
            <a:off x="10401300" y="198052"/>
            <a:ext cx="742950" cy="536624"/>
          </a:xfrm>
          <a:solidFill>
            <a:schemeClr val="tx1"/>
          </a:solidFill>
        </p:spPr>
        <p:txBody>
          <a:bodyPr/>
          <a:lstStyle/>
          <a:p>
            <a:pPr algn="ctr"/>
            <a:fld id="{37D2350F-DB58-F84D-8058-856D777436B4}" type="slidenum">
              <a:rPr lang="en-US" sz="2800" b="1">
                <a:solidFill>
                  <a:schemeClr val="bg1"/>
                </a:solidFill>
              </a:rPr>
              <a:pPr algn="ctr"/>
              <a:t>6</a:t>
            </a:fld>
            <a:endParaRPr lang="en-US" sz="2800" b="1" dirty="0">
              <a:solidFill>
                <a:schemeClr val="bg1"/>
              </a:solidFill>
            </a:endParaRPr>
          </a:p>
        </p:txBody>
      </p:sp>
      <p:graphicFrame>
        <p:nvGraphicFramePr>
          <p:cNvPr id="5" name="Table 7">
            <a:extLst>
              <a:ext uri="{FF2B5EF4-FFF2-40B4-BE49-F238E27FC236}">
                <a16:creationId xmlns:a16="http://schemas.microsoft.com/office/drawing/2014/main" id="{6AFA7639-2F5D-4C96-A427-7E95AF46C118}"/>
              </a:ext>
            </a:extLst>
          </p:cNvPr>
          <p:cNvGraphicFramePr>
            <a:graphicFrameLocks noGrp="1"/>
          </p:cNvGraphicFramePr>
          <p:nvPr>
            <p:extLst>
              <p:ext uri="{D42A27DB-BD31-4B8C-83A1-F6EECF244321}">
                <p14:modId xmlns:p14="http://schemas.microsoft.com/office/powerpoint/2010/main" val="2710396930"/>
              </p:ext>
            </p:extLst>
          </p:nvPr>
        </p:nvGraphicFramePr>
        <p:xfrm>
          <a:off x="779116" y="1009314"/>
          <a:ext cx="9258022" cy="5508444"/>
        </p:xfrm>
        <a:graphic>
          <a:graphicData uri="http://schemas.openxmlformats.org/drawingml/2006/table">
            <a:tbl>
              <a:tblPr firstRow="1" bandRow="1">
                <a:tableStyleId>{2A488322-F2BA-4B5B-9748-0D474271808F}</a:tableStyleId>
              </a:tblPr>
              <a:tblGrid>
                <a:gridCol w="542145">
                  <a:extLst>
                    <a:ext uri="{9D8B030D-6E8A-4147-A177-3AD203B41FA5}">
                      <a16:colId xmlns:a16="http://schemas.microsoft.com/office/drawing/2014/main" val="3484940283"/>
                    </a:ext>
                  </a:extLst>
                </a:gridCol>
                <a:gridCol w="3228583">
                  <a:extLst>
                    <a:ext uri="{9D8B030D-6E8A-4147-A177-3AD203B41FA5}">
                      <a16:colId xmlns:a16="http://schemas.microsoft.com/office/drawing/2014/main" val="495490452"/>
                    </a:ext>
                  </a:extLst>
                </a:gridCol>
                <a:gridCol w="5487294">
                  <a:extLst>
                    <a:ext uri="{9D8B030D-6E8A-4147-A177-3AD203B41FA5}">
                      <a16:colId xmlns:a16="http://schemas.microsoft.com/office/drawing/2014/main" val="2446849460"/>
                    </a:ext>
                  </a:extLst>
                </a:gridCol>
              </a:tblGrid>
              <a:tr h="351685">
                <a:tc>
                  <a:txBody>
                    <a:bodyPr/>
                    <a:lstStyle/>
                    <a:p>
                      <a:r>
                        <a:rPr lang="en-US"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Users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Role(s)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9113757"/>
                  </a:ext>
                </a:extLst>
              </a:tr>
              <a:tr h="351685">
                <a:tc>
                  <a:txBody>
                    <a:bodyPr/>
                    <a:lstStyle/>
                    <a:p>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Procuring Entity Staff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Managing procurement and concessions processes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2523494"/>
                  </a:ext>
                </a:extLst>
              </a:tr>
              <a:tr h="917240">
                <a:tc>
                  <a:txBody>
                    <a:bodyPr/>
                    <a:lstStyle/>
                    <a:p>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Public Procurement and Concessions Commission (PPCC)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dirty="0">
                          <a:solidFill>
                            <a:schemeClr val="tx1"/>
                          </a:solidFill>
                        </a:rPr>
                        <a:t>Approvals</a:t>
                      </a:r>
                    </a:p>
                    <a:p>
                      <a:pPr marL="285750" indent="-285750">
                        <a:buFont typeface="Arial" panose="020B0604020202020204" pitchFamily="34" charset="0"/>
                        <a:buChar char="•"/>
                      </a:pPr>
                      <a:r>
                        <a:rPr lang="en-US" dirty="0">
                          <a:solidFill>
                            <a:schemeClr val="tx1"/>
                          </a:solidFill>
                        </a:rPr>
                        <a:t>Compliance monitoring/Administrative reviews</a:t>
                      </a:r>
                    </a:p>
                    <a:p>
                      <a:pPr marL="285750" indent="-285750">
                        <a:buFont typeface="Arial" panose="020B0604020202020204" pitchFamily="34" charset="0"/>
                        <a:buChar char="•"/>
                      </a:pPr>
                      <a:r>
                        <a:rPr lang="en-US" dirty="0">
                          <a:solidFill>
                            <a:schemeClr val="tx1"/>
                          </a:solidFill>
                        </a:rPr>
                        <a:t>Performance monitoring/reporting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6085902"/>
                  </a:ext>
                </a:extLst>
              </a:tr>
              <a:tr h="615449">
                <a:tc>
                  <a:txBody>
                    <a:bodyPr/>
                    <a:lstStyle/>
                    <a:p>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Development Partners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dirty="0">
                          <a:solidFill>
                            <a:schemeClr val="tx1"/>
                          </a:solidFill>
                        </a:rPr>
                        <a:t>Approvals</a:t>
                      </a:r>
                    </a:p>
                    <a:p>
                      <a:pPr marL="285750" indent="-285750">
                        <a:buFont typeface="Arial" panose="020B0604020202020204" pitchFamily="34" charset="0"/>
                        <a:buChar char="•"/>
                      </a:pPr>
                      <a:r>
                        <a:rPr lang="en-US" dirty="0">
                          <a:solidFill>
                            <a:schemeClr val="tx1"/>
                          </a:solidFill>
                        </a:rPr>
                        <a:t>Compliance and Performance monitoring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186523"/>
                  </a:ext>
                </a:extLst>
              </a:tr>
              <a:tr h="351685">
                <a:tc>
                  <a:txBody>
                    <a:bodyPr/>
                    <a:lstStyle/>
                    <a:p>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Procuring Entity  Administrators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dirty="0">
                          <a:solidFill>
                            <a:schemeClr val="tx1"/>
                          </a:solidFill>
                        </a:rPr>
                        <a:t>Back end system administration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6984019"/>
                  </a:ext>
                </a:extLst>
              </a:tr>
              <a:tr h="615449">
                <a:tc>
                  <a:txBody>
                    <a:bodyPr/>
                    <a:lstStyle/>
                    <a:p>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Private sector/provider organisations (vendors)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dirty="0">
                          <a:solidFill>
                            <a:schemeClr val="tx1"/>
                          </a:solidFill>
                        </a:rPr>
                        <a:t>Participate in Procurement and concessions processes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9042287"/>
                  </a:ext>
                </a:extLst>
              </a:tr>
              <a:tr h="615449">
                <a:tc>
                  <a:txBody>
                    <a:bodyPr/>
                    <a:lstStyle/>
                    <a:p>
                      <a:r>
                        <a:rPr lang="en-US"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Internal Auditors (IAA)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dirty="0">
                          <a:solidFill>
                            <a:schemeClr val="tx1"/>
                          </a:solidFill>
                        </a:rPr>
                        <a:t>Compliance monitoring</a:t>
                      </a:r>
                    </a:p>
                    <a:p>
                      <a:pPr marL="285750" indent="-285750">
                        <a:buFont typeface="Arial" panose="020B0604020202020204" pitchFamily="34" charset="0"/>
                        <a:buChar char="•"/>
                      </a:pPr>
                      <a:r>
                        <a:rPr lang="en-US" dirty="0">
                          <a:solidFill>
                            <a:schemeClr val="tx1"/>
                          </a:solidFill>
                        </a:rPr>
                        <a:t>Internal controls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8011037"/>
                  </a:ext>
                </a:extLst>
              </a:tr>
              <a:tr h="351685">
                <a:tc>
                  <a:txBody>
                    <a:bodyPr/>
                    <a:lstStyle/>
                    <a:p>
                      <a:r>
                        <a:rPr lang="en-US"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External Auditors (GAC)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dirty="0">
                          <a:solidFill>
                            <a:schemeClr val="tx1"/>
                          </a:solidFill>
                        </a:rPr>
                        <a:t>Statutory audit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1728757"/>
                  </a:ext>
                </a:extLst>
              </a:tr>
              <a:tr h="351685">
                <a:tc>
                  <a:txBody>
                    <a:bodyPr/>
                    <a:lstStyle/>
                    <a:p>
                      <a:r>
                        <a:rPr lang="en-US"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System Administrator (PPCC)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dirty="0">
                          <a:solidFill>
                            <a:schemeClr val="tx1"/>
                          </a:solidFill>
                        </a:rPr>
                        <a:t>Overall back end system administration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5033278"/>
                  </a:ext>
                </a:extLst>
              </a:tr>
              <a:tr h="387809">
                <a:tc>
                  <a:txBody>
                    <a:bodyPr/>
                    <a:lstStyle/>
                    <a:p>
                      <a:r>
                        <a:rPr lang="en-US" dirty="0">
                          <a:solidFill>
                            <a:schemeClr val="tx1"/>
                          </a:solidFill>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Helpdesk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dirty="0">
                          <a:solidFill>
                            <a:schemeClr val="tx1"/>
                          </a:solidFill>
                        </a:rPr>
                        <a:t>Handling user logs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5297322"/>
                  </a:ext>
                </a:extLst>
              </a:tr>
              <a:tr h="454355">
                <a:tc>
                  <a:txBody>
                    <a:bodyPr/>
                    <a:lstStyle/>
                    <a:p>
                      <a:r>
                        <a:rPr lang="en-US"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Public/Guest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dirty="0">
                          <a:solidFill>
                            <a:schemeClr val="tx1"/>
                          </a:solidFill>
                        </a:rPr>
                        <a:t>Procurement and concessions information/reports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6318966"/>
                  </a:ext>
                </a:extLst>
              </a:tr>
            </a:tbl>
          </a:graphicData>
        </a:graphic>
      </p:graphicFrame>
    </p:spTree>
    <p:extLst>
      <p:ext uri="{BB962C8B-B14F-4D97-AF65-F5344CB8AC3E}">
        <p14:creationId xmlns:p14="http://schemas.microsoft.com/office/powerpoint/2010/main" val="2591425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11430000" cy="68580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917244"/>
            <a:ext cx="11430000" cy="22184"/>
          </a:xfrm>
          <a:prstGeom prst="line">
            <a:avLst/>
          </a:prstGeom>
          <a:ln>
            <a:solidFill>
              <a:srgbClr val="CB9A3D"/>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85744" y="315346"/>
            <a:ext cx="10102786" cy="521564"/>
          </a:xfrm>
        </p:spPr>
        <p:txBody>
          <a:bodyPr>
            <a:noAutofit/>
          </a:bodyPr>
          <a:lstStyle/>
          <a:p>
            <a:r>
              <a:rPr lang="en-US" sz="3600" b="1" dirty="0">
                <a:solidFill>
                  <a:srgbClr val="C00000"/>
                </a:solidFill>
                <a:latin typeface="Segoe UI" panose="020B0502040204020203" pitchFamily="34" charset="0"/>
                <a:cs typeface="Segoe UI" panose="020B0502040204020203" pitchFamily="34" charset="0"/>
              </a:rPr>
              <a:t>Readiness/Prerequisites</a:t>
            </a:r>
          </a:p>
        </p:txBody>
      </p:sp>
      <p:sp>
        <p:nvSpPr>
          <p:cNvPr id="7" name="Slide Number Placeholder 6"/>
          <p:cNvSpPr>
            <a:spLocks noGrp="1"/>
          </p:cNvSpPr>
          <p:nvPr>
            <p:ph type="sldNum" sz="quarter" idx="12"/>
          </p:nvPr>
        </p:nvSpPr>
        <p:spPr>
          <a:xfrm>
            <a:off x="10471886" y="185550"/>
            <a:ext cx="759387" cy="568331"/>
          </a:xfrm>
          <a:solidFill>
            <a:schemeClr val="tx1"/>
          </a:solidFill>
        </p:spPr>
        <p:txBody>
          <a:bodyPr/>
          <a:lstStyle/>
          <a:p>
            <a:pPr algn="ctr"/>
            <a:fld id="{37D2350F-DB58-F84D-8058-856D777436B4}" type="slidenum">
              <a:rPr lang="en-US" sz="2800" b="1">
                <a:solidFill>
                  <a:schemeClr val="bg1"/>
                </a:solidFill>
              </a:rPr>
              <a:pPr algn="ctr"/>
              <a:t>7</a:t>
            </a:fld>
            <a:endParaRPr lang="en-US" sz="2800" b="1" dirty="0">
              <a:solidFill>
                <a:schemeClr val="bg1"/>
              </a:solidFill>
            </a:endParaRPr>
          </a:p>
        </p:txBody>
      </p:sp>
      <p:sp>
        <p:nvSpPr>
          <p:cNvPr id="5" name="Rectangle 4"/>
          <p:cNvSpPr/>
          <p:nvPr/>
        </p:nvSpPr>
        <p:spPr>
          <a:xfrm>
            <a:off x="185745" y="1102791"/>
            <a:ext cx="11127297" cy="4985980"/>
          </a:xfrm>
          <a:prstGeom prst="rect">
            <a:avLst/>
          </a:prstGeom>
        </p:spPr>
        <p:txBody>
          <a:bodyPr wrap="square">
            <a:spAutoFit/>
          </a:bodyPr>
          <a:lstStyle/>
          <a:p>
            <a:pPr marL="457200" indent="-457200">
              <a:spcAft>
                <a:spcPts val="600"/>
              </a:spcAft>
              <a:buClr>
                <a:schemeClr val="tx1"/>
              </a:buClr>
              <a:buSzPct val="140000"/>
              <a:buFont typeface="Arial" panose="020B0604020202020204" pitchFamily="34" charset="0"/>
              <a:buChar char="•"/>
            </a:pPr>
            <a:r>
              <a:rPr lang="en-US" sz="2400" dirty="0">
                <a:cs typeface="Segoe UI" panose="020B0502040204020203" pitchFamily="34" charset="0"/>
              </a:rPr>
              <a:t>Legislative and regulatory framework readiness (amendments to PPCA, Regulations, approval of e-GP Guidelines, cyber security, etc.)</a:t>
            </a:r>
          </a:p>
          <a:p>
            <a:pPr marL="457200" indent="-457200">
              <a:spcAft>
                <a:spcPts val="600"/>
              </a:spcAft>
              <a:buClr>
                <a:schemeClr val="tx1"/>
              </a:buClr>
              <a:buSzPct val="140000"/>
              <a:buFont typeface="Arial" panose="020B0604020202020204" pitchFamily="34" charset="0"/>
              <a:buChar char="•"/>
            </a:pPr>
            <a:r>
              <a:rPr lang="en-US" sz="2400" dirty="0">
                <a:cs typeface="Segoe UI" panose="020B0502040204020203" pitchFamily="34" charset="0"/>
              </a:rPr>
              <a:t>Appropriate ICT Infrastructure (Main Datacenter &amp; Disaster Recovery Site, internet connectivity, digital signatures, etc.)</a:t>
            </a:r>
          </a:p>
          <a:p>
            <a:pPr marL="457200" indent="-457200">
              <a:spcAft>
                <a:spcPts val="600"/>
              </a:spcAft>
              <a:buClr>
                <a:schemeClr val="tx1"/>
              </a:buClr>
              <a:buSzPct val="140000"/>
              <a:buFont typeface="Arial" panose="020B0604020202020204" pitchFamily="34" charset="0"/>
              <a:buChar char="•"/>
            </a:pPr>
            <a:r>
              <a:rPr lang="en-US" sz="2400" dirty="0">
                <a:cs typeface="Segoe UI" panose="020B0502040204020203" pitchFamily="34" charset="0"/>
              </a:rPr>
              <a:t>Readiness of Procuring Entities (MACs) – computers, printers, scanners, other ICT accessories, internet access, staff training, change management</a:t>
            </a:r>
          </a:p>
          <a:p>
            <a:pPr marL="457200" indent="-457200">
              <a:spcAft>
                <a:spcPts val="600"/>
              </a:spcAft>
              <a:buClr>
                <a:schemeClr val="tx1"/>
              </a:buClr>
              <a:buSzPct val="140000"/>
              <a:buFont typeface="Arial" panose="020B0604020202020204" pitchFamily="34" charset="0"/>
              <a:buChar char="•"/>
            </a:pPr>
            <a:r>
              <a:rPr lang="en-US" sz="2400" dirty="0">
                <a:cs typeface="Segoe UI" panose="020B0502040204020203" pitchFamily="34" charset="0"/>
              </a:rPr>
              <a:t>Readiness of the private sectors institutions (ICT equipment, internet, staff training, organization structures)</a:t>
            </a:r>
          </a:p>
          <a:p>
            <a:pPr marL="457200" indent="-457200">
              <a:spcAft>
                <a:spcPts val="600"/>
              </a:spcAft>
              <a:buClr>
                <a:schemeClr val="tx1"/>
              </a:buClr>
              <a:buSzPct val="140000"/>
              <a:buFont typeface="Arial" panose="020B0604020202020204" pitchFamily="34" charset="0"/>
              <a:buChar char="•"/>
            </a:pPr>
            <a:r>
              <a:rPr lang="en-US" sz="2400" dirty="0">
                <a:cs typeface="Segoe UI" panose="020B0502040204020203" pitchFamily="34" charset="0"/>
              </a:rPr>
              <a:t>Readiness of key government institutions (Business Registry, Liberia Revenue Authority (LRA), National ID Authority, etc.) </a:t>
            </a:r>
          </a:p>
          <a:p>
            <a:pPr marL="457200" indent="-457200">
              <a:spcAft>
                <a:spcPts val="600"/>
              </a:spcAft>
              <a:buClr>
                <a:schemeClr val="tx1"/>
              </a:buClr>
              <a:buSzPct val="140000"/>
              <a:buFont typeface="Arial" panose="020B0604020202020204" pitchFamily="34" charset="0"/>
              <a:buChar char="•"/>
            </a:pPr>
            <a:r>
              <a:rPr lang="en-US" sz="2400" dirty="0">
                <a:cs typeface="Segoe UI" panose="020B0502040204020203" pitchFamily="34" charset="0"/>
              </a:rPr>
              <a:t>Readiness of Development Partners (revision of financing agreements) </a:t>
            </a:r>
          </a:p>
          <a:p>
            <a:pPr marL="457200" indent="-457200">
              <a:spcAft>
                <a:spcPts val="600"/>
              </a:spcAft>
              <a:buClr>
                <a:schemeClr val="tx1"/>
              </a:buClr>
              <a:buSzPct val="140000"/>
              <a:buFont typeface="Arial" panose="020B0604020202020204" pitchFamily="34" charset="0"/>
              <a:buChar char="•"/>
            </a:pPr>
            <a:r>
              <a:rPr lang="en-US" sz="2400" dirty="0">
                <a:cs typeface="Segoe UI" panose="020B0502040204020203" pitchFamily="34" charset="0"/>
              </a:rPr>
              <a:t>Well equipped training facilities spread across Liberia including the Counties</a:t>
            </a:r>
          </a:p>
        </p:txBody>
      </p:sp>
    </p:spTree>
    <p:extLst>
      <p:ext uri="{BB962C8B-B14F-4D97-AF65-F5344CB8AC3E}">
        <p14:creationId xmlns:p14="http://schemas.microsoft.com/office/powerpoint/2010/main" val="156535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4287" y="0"/>
            <a:ext cx="11430000" cy="68580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917244"/>
            <a:ext cx="11430000" cy="22184"/>
          </a:xfrm>
          <a:prstGeom prst="line">
            <a:avLst/>
          </a:prstGeom>
          <a:ln>
            <a:solidFill>
              <a:srgbClr val="CB9A3D"/>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71463" y="212637"/>
            <a:ext cx="10001250" cy="566019"/>
          </a:xfrm>
        </p:spPr>
        <p:txBody>
          <a:bodyPr>
            <a:noAutofit/>
          </a:bodyPr>
          <a:lstStyle/>
          <a:p>
            <a:r>
              <a:rPr lang="en-US" sz="4000" b="1" dirty="0">
                <a:solidFill>
                  <a:srgbClr val="C00000"/>
                </a:solidFill>
                <a:cs typeface="Segoe UI" panose="020B0502040204020203" pitchFamily="34" charset="0"/>
              </a:rPr>
              <a:t>  Expected Benefits of the e-GP System</a:t>
            </a:r>
          </a:p>
        </p:txBody>
      </p:sp>
      <p:sp>
        <p:nvSpPr>
          <p:cNvPr id="4" name="Content Placeholder 3"/>
          <p:cNvSpPr>
            <a:spLocks noGrp="1"/>
          </p:cNvSpPr>
          <p:nvPr>
            <p:ph sz="half" idx="1"/>
          </p:nvPr>
        </p:nvSpPr>
        <p:spPr>
          <a:xfrm>
            <a:off x="271463" y="1032313"/>
            <a:ext cx="5629607" cy="5729990"/>
          </a:xfrm>
          <a:ln w="19050">
            <a:solidFill>
              <a:schemeClr val="tx2">
                <a:lumMod val="75000"/>
              </a:schemeClr>
            </a:solidFill>
          </a:ln>
        </p:spPr>
        <p:txBody>
          <a:bodyPr>
            <a:normAutofit fontScale="25000" lnSpcReduction="20000"/>
          </a:bodyPr>
          <a:lstStyle/>
          <a:p>
            <a:pPr>
              <a:lnSpc>
                <a:spcPct val="120000"/>
              </a:lnSpc>
            </a:pPr>
            <a:r>
              <a:rPr lang="en-US" sz="8800" dirty="0">
                <a:cs typeface="Segoe UI" panose="020B0502040204020203" pitchFamily="34" charset="0"/>
              </a:rPr>
              <a:t>Enables rational planning and resource utilization (procurement plans developed in the system according to approved budgets) </a:t>
            </a:r>
          </a:p>
          <a:p>
            <a:pPr>
              <a:lnSpc>
                <a:spcPct val="120000"/>
              </a:lnSpc>
            </a:pPr>
            <a:r>
              <a:rPr lang="en-US" sz="8800" dirty="0">
                <a:cs typeface="Segoe UI" panose="020B0502040204020203" pitchFamily="34" charset="0"/>
              </a:rPr>
              <a:t>Elimination of the wastage (categorization of  item codes in accordance with standard codes, linked to item codes with indicative pricing for common user items through market surveys)</a:t>
            </a:r>
          </a:p>
          <a:p>
            <a:pPr>
              <a:lnSpc>
                <a:spcPct val="120000"/>
              </a:lnSpc>
            </a:pPr>
            <a:r>
              <a:rPr lang="en-US" sz="8800" dirty="0">
                <a:cs typeface="Segoe UI" panose="020B0502040204020203" pitchFamily="34" charset="0"/>
              </a:rPr>
              <a:t>Deters fraud and corruption (minimal human interaction, Audit trails – ability to deal down to specific transactions and identify who did what, when &amp; where and visibility of transactions across the entire government) </a:t>
            </a:r>
          </a:p>
          <a:p>
            <a:pPr>
              <a:lnSpc>
                <a:spcPct val="120000"/>
              </a:lnSpc>
            </a:pPr>
            <a:r>
              <a:rPr lang="en-US" sz="8800" dirty="0">
                <a:cs typeface="Segoe UI" panose="020B0502040204020203" pitchFamily="34" charset="0"/>
              </a:rPr>
              <a:t>Provides real time access to procurement and concessions information for decision making (including ongoing processes)</a:t>
            </a:r>
          </a:p>
          <a:p>
            <a:pPr marL="0" indent="0">
              <a:buNone/>
            </a:pPr>
            <a:endParaRPr lang="en-US" dirty="0"/>
          </a:p>
        </p:txBody>
      </p:sp>
      <p:sp>
        <p:nvSpPr>
          <p:cNvPr id="5" name="Content Placeholder 4"/>
          <p:cNvSpPr>
            <a:spLocks noGrp="1"/>
          </p:cNvSpPr>
          <p:nvPr>
            <p:ph sz="half" idx="2"/>
          </p:nvPr>
        </p:nvSpPr>
        <p:spPr>
          <a:xfrm>
            <a:off x="5996763" y="1053579"/>
            <a:ext cx="5209733" cy="5707806"/>
          </a:xfrm>
          <a:ln w="19050">
            <a:solidFill>
              <a:schemeClr val="tx1"/>
            </a:solidFill>
          </a:ln>
        </p:spPr>
        <p:txBody>
          <a:bodyPr>
            <a:noAutofit/>
          </a:bodyPr>
          <a:lstStyle/>
          <a:p>
            <a:r>
              <a:rPr lang="en-US" sz="2200" dirty="0">
                <a:cs typeface="Segoe UI" panose="020B0502040204020203" pitchFamily="34" charset="0"/>
              </a:rPr>
              <a:t>Promotes bidder participation and competitiveness in public procurement and concessions processes</a:t>
            </a:r>
          </a:p>
          <a:p>
            <a:r>
              <a:rPr lang="en-US" sz="2200" dirty="0">
                <a:cs typeface="Segoe UI" panose="020B0502040204020203" pitchFamily="34" charset="0"/>
              </a:rPr>
              <a:t>Leads to reduced bidding costs</a:t>
            </a:r>
          </a:p>
          <a:p>
            <a:r>
              <a:rPr lang="en-US" sz="2200" dirty="0">
                <a:cs typeface="Segoe UI" panose="020B0502040204020203" pitchFamily="34" charset="0"/>
              </a:rPr>
              <a:t>Facilitates timely payments for goods, services and works</a:t>
            </a:r>
          </a:p>
          <a:p>
            <a:r>
              <a:rPr lang="en-US" sz="2200" dirty="0">
                <a:cs typeface="Segoe UI" panose="020B0502040204020203" pitchFamily="34" charset="0"/>
              </a:rPr>
              <a:t>Leads to improved efficiency and value for money in public procurement and concessions processes</a:t>
            </a:r>
          </a:p>
          <a:p>
            <a:r>
              <a:rPr lang="en-US" sz="2200" dirty="0">
                <a:cs typeface="Segoe UI" panose="020B0502040204020203" pitchFamily="34" charset="0"/>
              </a:rPr>
              <a:t>Enables improved debriefing processes of unsuccessful bidders</a:t>
            </a:r>
          </a:p>
          <a:p>
            <a:r>
              <a:rPr lang="en-US" sz="2200" dirty="0">
                <a:latin typeface="+mj-lt"/>
                <a:cs typeface="Segoe UI" panose="020B0502040204020203" pitchFamily="34" charset="0"/>
              </a:rPr>
              <a:t>Improves transparency and accountability in public procurement processes – online availability of information</a:t>
            </a:r>
            <a:endParaRPr lang="en-US" sz="2200" dirty="0">
              <a:cs typeface="Segoe UI" panose="020B0502040204020203" pitchFamily="34" charset="0"/>
            </a:endParaRPr>
          </a:p>
          <a:p>
            <a:pPr marL="514350" indent="-514350">
              <a:lnSpc>
                <a:spcPct val="80000"/>
              </a:lnSpc>
              <a:buFont typeface="+mj-lt"/>
              <a:buAutoNum type="arabicPeriod" startAt="7"/>
            </a:pPr>
            <a:endParaRPr lang="en-US" sz="2100" dirty="0"/>
          </a:p>
          <a:p>
            <a:endParaRPr lang="en-US" sz="2100" dirty="0"/>
          </a:p>
        </p:txBody>
      </p:sp>
      <p:sp>
        <p:nvSpPr>
          <p:cNvPr id="7" name="Slide Number Placeholder 6"/>
          <p:cNvSpPr>
            <a:spLocks noGrp="1"/>
          </p:cNvSpPr>
          <p:nvPr>
            <p:ph type="sldNum" sz="quarter" idx="12"/>
          </p:nvPr>
        </p:nvSpPr>
        <p:spPr>
          <a:xfrm>
            <a:off x="10502837" y="212638"/>
            <a:ext cx="703659" cy="516026"/>
          </a:xfrm>
          <a:solidFill>
            <a:schemeClr val="tx1"/>
          </a:solidFill>
        </p:spPr>
        <p:txBody>
          <a:bodyPr/>
          <a:lstStyle/>
          <a:p>
            <a:pPr algn="ctr"/>
            <a:fld id="{37D2350F-DB58-F84D-8058-856D777436B4}" type="slidenum">
              <a:rPr lang="en-US" sz="2800" b="1">
                <a:solidFill>
                  <a:schemeClr val="bg1"/>
                </a:solidFill>
              </a:rPr>
              <a:pPr algn="ctr"/>
              <a:t>8</a:t>
            </a:fld>
            <a:endParaRPr lang="en-US" sz="2800" b="1" dirty="0">
              <a:solidFill>
                <a:schemeClr val="bg1"/>
              </a:solidFill>
            </a:endParaRPr>
          </a:p>
        </p:txBody>
      </p:sp>
    </p:spTree>
    <p:extLst>
      <p:ext uri="{BB962C8B-B14F-4D97-AF65-F5344CB8AC3E}">
        <p14:creationId xmlns:p14="http://schemas.microsoft.com/office/powerpoint/2010/main" val="3364212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11430000" cy="68580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917244"/>
            <a:ext cx="11430000" cy="22184"/>
          </a:xfrm>
          <a:prstGeom prst="line">
            <a:avLst/>
          </a:prstGeom>
          <a:ln>
            <a:solidFill>
              <a:srgbClr val="CB9A3D"/>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85744" y="315346"/>
            <a:ext cx="10102786" cy="521564"/>
          </a:xfrm>
        </p:spPr>
        <p:txBody>
          <a:bodyPr>
            <a:noAutofit/>
          </a:bodyPr>
          <a:lstStyle/>
          <a:p>
            <a:r>
              <a:rPr lang="en-US" sz="3600" b="1" dirty="0">
                <a:solidFill>
                  <a:srgbClr val="C00000"/>
                </a:solidFill>
                <a:latin typeface="Segoe UI" panose="020B0502040204020203" pitchFamily="34" charset="0"/>
                <a:cs typeface="Segoe UI" panose="020B0502040204020203" pitchFamily="34" charset="0"/>
              </a:rPr>
              <a:t>Potential Challenges/Risks</a:t>
            </a:r>
          </a:p>
        </p:txBody>
      </p:sp>
      <p:sp>
        <p:nvSpPr>
          <p:cNvPr id="7" name="Slide Number Placeholder 6"/>
          <p:cNvSpPr>
            <a:spLocks noGrp="1"/>
          </p:cNvSpPr>
          <p:nvPr>
            <p:ph type="sldNum" sz="quarter" idx="12"/>
          </p:nvPr>
        </p:nvSpPr>
        <p:spPr>
          <a:xfrm>
            <a:off x="10471886" y="185550"/>
            <a:ext cx="759387" cy="568331"/>
          </a:xfrm>
          <a:solidFill>
            <a:schemeClr val="tx1"/>
          </a:solidFill>
        </p:spPr>
        <p:txBody>
          <a:bodyPr/>
          <a:lstStyle/>
          <a:p>
            <a:pPr algn="ctr"/>
            <a:fld id="{37D2350F-DB58-F84D-8058-856D777436B4}" type="slidenum">
              <a:rPr lang="en-US" sz="2800" b="1">
                <a:solidFill>
                  <a:schemeClr val="bg1"/>
                </a:solidFill>
              </a:rPr>
              <a:pPr algn="ctr"/>
              <a:t>9</a:t>
            </a:fld>
            <a:endParaRPr lang="en-US" sz="2800" b="1" dirty="0">
              <a:solidFill>
                <a:schemeClr val="bg1"/>
              </a:solidFill>
            </a:endParaRPr>
          </a:p>
        </p:txBody>
      </p:sp>
      <p:sp>
        <p:nvSpPr>
          <p:cNvPr id="5" name="Rectangle 4"/>
          <p:cNvSpPr/>
          <p:nvPr/>
        </p:nvSpPr>
        <p:spPr>
          <a:xfrm>
            <a:off x="185745" y="1102791"/>
            <a:ext cx="11127297" cy="5129609"/>
          </a:xfrm>
          <a:prstGeom prst="rect">
            <a:avLst/>
          </a:prstGeom>
        </p:spPr>
        <p:txBody>
          <a:bodyPr wrap="square">
            <a:spAutoFit/>
          </a:bodyPr>
          <a:lstStyle/>
          <a:p>
            <a:pPr marL="457200" indent="-457200">
              <a:spcAft>
                <a:spcPts val="800"/>
              </a:spcAft>
              <a:buClr>
                <a:schemeClr val="tx1"/>
              </a:buClr>
              <a:buSzPct val="140000"/>
              <a:buFont typeface="Arial" panose="020B0604020202020204" pitchFamily="34" charset="0"/>
              <a:buChar char="•"/>
            </a:pPr>
            <a:r>
              <a:rPr lang="en-US" sz="2600" dirty="0">
                <a:cs typeface="Segoe UI" panose="020B0502040204020203" pitchFamily="34" charset="0"/>
              </a:rPr>
              <a:t>Timely policy and legal/regulatory framework changes to accommodate e-GP</a:t>
            </a:r>
          </a:p>
          <a:p>
            <a:pPr marL="457200" indent="-457200">
              <a:spcAft>
                <a:spcPts val="800"/>
              </a:spcAft>
              <a:buClr>
                <a:schemeClr val="tx1"/>
              </a:buClr>
              <a:buSzPct val="140000"/>
              <a:buFont typeface="Arial" panose="020B0604020202020204" pitchFamily="34" charset="0"/>
              <a:buChar char="•"/>
            </a:pPr>
            <a:r>
              <a:rPr lang="en-US" sz="2600" dirty="0">
                <a:cs typeface="Segoe UI" panose="020B0502040204020203" pitchFamily="34" charset="0"/>
              </a:rPr>
              <a:t>Readiness of government institutions (procuring entities) and private sector entities (vendors/suppliers)</a:t>
            </a:r>
          </a:p>
          <a:p>
            <a:pPr marL="457200" indent="-457200">
              <a:spcAft>
                <a:spcPts val="800"/>
              </a:spcAft>
              <a:buClr>
                <a:schemeClr val="tx1"/>
              </a:buClr>
              <a:buSzPct val="140000"/>
              <a:buFont typeface="Arial" panose="020B0604020202020204" pitchFamily="34" charset="0"/>
              <a:buChar char="•"/>
            </a:pPr>
            <a:r>
              <a:rPr lang="en-US" sz="2600" dirty="0">
                <a:cs typeface="Segoe UI" panose="020B0502040204020203" pitchFamily="34" charset="0"/>
              </a:rPr>
              <a:t>Resistance to change – maintaining status-quo (losers) </a:t>
            </a:r>
          </a:p>
          <a:p>
            <a:pPr marL="457200" indent="-457200">
              <a:spcAft>
                <a:spcPts val="800"/>
              </a:spcAft>
              <a:buClr>
                <a:schemeClr val="tx1"/>
              </a:buClr>
              <a:buSzPct val="140000"/>
              <a:buFont typeface="Arial" panose="020B0604020202020204" pitchFamily="34" charset="0"/>
              <a:buChar char="•"/>
            </a:pPr>
            <a:r>
              <a:rPr lang="en-US" sz="2600" dirty="0">
                <a:cs typeface="Segoe UI" panose="020B0502040204020203" pitchFamily="34" charset="0"/>
              </a:rPr>
              <a:t>Inadequate ICT infrastructure (ICT equipment, internet)</a:t>
            </a:r>
          </a:p>
          <a:p>
            <a:pPr marL="457200" indent="-457200">
              <a:spcAft>
                <a:spcPts val="800"/>
              </a:spcAft>
              <a:buClr>
                <a:schemeClr val="tx1"/>
              </a:buClr>
              <a:buSzPct val="140000"/>
              <a:buFont typeface="Arial" panose="020B0604020202020204" pitchFamily="34" charset="0"/>
              <a:buChar char="•"/>
            </a:pPr>
            <a:r>
              <a:rPr lang="en-US" sz="2600" dirty="0">
                <a:cs typeface="Segoe UI" panose="020B0502040204020203" pitchFamily="34" charset="0"/>
              </a:rPr>
              <a:t>Lack of reliable power supply to run ICT equipment </a:t>
            </a:r>
          </a:p>
          <a:p>
            <a:pPr marL="457200" indent="-457200">
              <a:spcAft>
                <a:spcPts val="800"/>
              </a:spcAft>
              <a:buClr>
                <a:schemeClr val="tx1"/>
              </a:buClr>
              <a:buSzPct val="140000"/>
              <a:buFont typeface="Arial" panose="020B0604020202020204" pitchFamily="34" charset="0"/>
              <a:buChar char="•"/>
            </a:pPr>
            <a:r>
              <a:rPr lang="en-US" sz="2600" dirty="0">
                <a:cs typeface="Segoe UI" panose="020B0502040204020203" pitchFamily="34" charset="0"/>
              </a:rPr>
              <a:t>Readiness of integrating systems (Business Registry, LRA, Banks, National ID)</a:t>
            </a:r>
          </a:p>
          <a:p>
            <a:pPr marL="457200" indent="-457200">
              <a:spcAft>
                <a:spcPts val="800"/>
              </a:spcAft>
              <a:buClr>
                <a:schemeClr val="tx1"/>
              </a:buClr>
              <a:buSzPct val="140000"/>
              <a:buFont typeface="Arial" panose="020B0604020202020204" pitchFamily="34" charset="0"/>
              <a:buChar char="•"/>
            </a:pPr>
            <a:r>
              <a:rPr lang="en-US" sz="2600" dirty="0">
                <a:cs typeface="Segoe UI" panose="020B0502040204020203" pitchFamily="34" charset="0"/>
              </a:rPr>
              <a:t>Inadequate internal human resource capacity (requisite skills among staff-steep learning curve)</a:t>
            </a:r>
          </a:p>
          <a:p>
            <a:pPr marL="457200" indent="-457200">
              <a:spcAft>
                <a:spcPts val="800"/>
              </a:spcAft>
              <a:buClr>
                <a:schemeClr val="tx1"/>
              </a:buClr>
              <a:buSzPct val="140000"/>
              <a:buFont typeface="Arial" panose="020B0604020202020204" pitchFamily="34" charset="0"/>
              <a:buChar char="•"/>
            </a:pPr>
            <a:r>
              <a:rPr lang="en-US" sz="2600" dirty="0">
                <a:cs typeface="Segoe UI" panose="020B0502040204020203" pitchFamily="34" charset="0"/>
              </a:rPr>
              <a:t>Cyber security threats (internal and external)</a:t>
            </a:r>
          </a:p>
          <a:p>
            <a:pPr marL="401638" indent="-401638">
              <a:spcAft>
                <a:spcPts val="600"/>
              </a:spcAft>
              <a:buClr>
                <a:schemeClr val="tx1"/>
              </a:buClr>
              <a:buSzPct val="140000"/>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250407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18970</TotalTime>
  <Words>1143</Words>
  <Application>Microsoft Office PowerPoint</Application>
  <PresentationFormat>Custom</PresentationFormat>
  <Paragraphs>168</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Segoe UI</vt:lpstr>
      <vt:lpstr>Wingdings</vt:lpstr>
      <vt:lpstr>Office Theme</vt:lpstr>
      <vt:lpstr>PowerPoint Presentation</vt:lpstr>
      <vt:lpstr>   Structure of the Presentation</vt:lpstr>
      <vt:lpstr>Background and Introduction </vt:lpstr>
      <vt:lpstr>The Business Case for e-Procurement</vt:lpstr>
      <vt:lpstr>Envisaged e-GP System Functionality</vt:lpstr>
      <vt:lpstr>Envisaged E-GP Role Mapping</vt:lpstr>
      <vt:lpstr>Readiness/Prerequisites</vt:lpstr>
      <vt:lpstr>  Expected Benefits of the e-GP System</vt:lpstr>
      <vt:lpstr>Potential Challenges/Risks</vt:lpstr>
      <vt:lpstr>Critical Success Factors</vt:lpstr>
      <vt:lpstr>Concluding Remarks</vt:lpstr>
      <vt:lpstr>End of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Tenkpinou Hessou</cp:lastModifiedBy>
  <cp:revision>279</cp:revision>
  <cp:lastPrinted>2019-05-02T09:47:56Z</cp:lastPrinted>
  <dcterms:created xsi:type="dcterms:W3CDTF">2018-12-05T14:33:16Z</dcterms:created>
  <dcterms:modified xsi:type="dcterms:W3CDTF">2022-04-05T09:52:54Z</dcterms:modified>
</cp:coreProperties>
</file>