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9" r:id="rId5"/>
    <p:sldId id="270" r:id="rId6"/>
    <p:sldId id="271" r:id="rId7"/>
    <p:sldId id="273" r:id="rId8"/>
    <p:sldId id="274" r:id="rId9"/>
    <p:sldId id="275" r:id="rId10"/>
    <p:sldId id="276" r:id="rId11"/>
    <p:sldId id="277" r:id="rId12"/>
    <p:sldId id="278" r:id="rId13"/>
    <p:sldId id="279" r:id="rId14"/>
    <p:sldId id="280"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A1D73CBC-64D0-401A-8256-40BD1FFA1EBD}" type="datetimeFigureOut">
              <a:rPr lang="en-US" smtClean="0"/>
              <a:t>5/29/2019</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BFCAF8E-236F-42E3-9E45-9F4D8F99F3CC}"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24300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D73CBC-64D0-401A-8256-40BD1FFA1EB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106915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D73CBC-64D0-401A-8256-40BD1FFA1EB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19731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D73CBC-64D0-401A-8256-40BD1FFA1EB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CAF8E-236F-42E3-9E45-9F4D8F99F3CC}"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42084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D73CBC-64D0-401A-8256-40BD1FFA1EB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3699902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1D73CBC-64D0-401A-8256-40BD1FFA1EB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2768678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1D73CBC-64D0-401A-8256-40BD1FFA1EB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99234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D73CBC-64D0-401A-8256-40BD1FFA1EB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277522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D73CBC-64D0-401A-8256-40BD1FFA1EB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93646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D73CBC-64D0-401A-8256-40BD1FFA1EB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199418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D73CBC-64D0-401A-8256-40BD1FFA1EB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1567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D73CBC-64D0-401A-8256-40BD1FFA1EB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121276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D73CBC-64D0-401A-8256-40BD1FFA1EB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295753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D73CBC-64D0-401A-8256-40BD1FFA1EB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385616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73CBC-64D0-401A-8256-40BD1FFA1EB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381175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D73CBC-64D0-401A-8256-40BD1FFA1EB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359911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D73CBC-64D0-401A-8256-40BD1FFA1EB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CAF8E-236F-42E3-9E45-9F4D8F99F3CC}" type="slidenum">
              <a:rPr lang="en-US" smtClean="0"/>
              <a:t>‹#›</a:t>
            </a:fld>
            <a:endParaRPr lang="en-US"/>
          </a:p>
        </p:txBody>
      </p:sp>
    </p:spTree>
    <p:extLst>
      <p:ext uri="{BB962C8B-B14F-4D97-AF65-F5344CB8AC3E}">
        <p14:creationId xmlns:p14="http://schemas.microsoft.com/office/powerpoint/2010/main" val="28455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A1D73CBC-64D0-401A-8256-40BD1FFA1EBD}" type="datetimeFigureOut">
              <a:rPr lang="en-US" smtClean="0"/>
              <a:t>5/29/2019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FBFCAF8E-236F-42E3-9E45-9F4D8F99F3CC}" type="slidenum">
              <a:rPr lang="en-US" smtClean="0"/>
              <a:t>‹#›</a:t>
            </a:fld>
            <a:endParaRPr lang="en-US"/>
          </a:p>
        </p:txBody>
      </p:sp>
    </p:spTree>
    <p:extLst>
      <p:ext uri="{BB962C8B-B14F-4D97-AF65-F5344CB8AC3E}">
        <p14:creationId xmlns:p14="http://schemas.microsoft.com/office/powerpoint/2010/main" val="3635993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Malaysia" TargetMode="External"/><Relationship Id="rId3" Type="http://schemas.openxmlformats.org/officeDocument/2006/relationships/hyperlink" Target="https://en.wikipedia.org/wiki/India" TargetMode="External"/><Relationship Id="rId7" Type="http://schemas.openxmlformats.org/officeDocument/2006/relationships/hyperlink" Target="https://en.wikipedia.org/wiki/United_States" TargetMode="External"/><Relationship Id="rId2" Type="http://schemas.openxmlformats.org/officeDocument/2006/relationships/hyperlink" Target="https://en.wikipedia.org/wiki/Ukraine" TargetMode="External"/><Relationship Id="rId1" Type="http://schemas.openxmlformats.org/officeDocument/2006/relationships/slideLayout" Target="../slideLayouts/slideLayout2.xml"/><Relationship Id="rId6" Type="http://schemas.openxmlformats.org/officeDocument/2006/relationships/hyperlink" Target="https://en.wikipedia.org/wiki/United_Kingdom" TargetMode="External"/><Relationship Id="rId11" Type="http://schemas.openxmlformats.org/officeDocument/2006/relationships/hyperlink" Target="https://en.wikipedia.org/wiki/European_Union" TargetMode="External"/><Relationship Id="rId5" Type="http://schemas.openxmlformats.org/officeDocument/2006/relationships/hyperlink" Target="https://en.wikipedia.org/wiki/Estonia" TargetMode="External"/><Relationship Id="rId10" Type="http://schemas.openxmlformats.org/officeDocument/2006/relationships/hyperlink" Target="https://en.wikipedia.org/wiki/Australia" TargetMode="External"/><Relationship Id="rId4" Type="http://schemas.openxmlformats.org/officeDocument/2006/relationships/hyperlink" Target="https://en.wikipedia.org/wiki/Singapore" TargetMode="External"/><Relationship Id="rId9" Type="http://schemas.openxmlformats.org/officeDocument/2006/relationships/hyperlink" Target="https://en.wikipedia.org/wiki/Indonesi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a:t>Electronic – Government Procurement (E-GP) System</a:t>
            </a:r>
            <a:r>
              <a:rPr lang="en-US" sz="4400" dirty="0"/>
              <a:t/>
            </a:r>
            <a:br>
              <a:rPr lang="en-US" sz="4400" dirty="0"/>
            </a:br>
            <a:endParaRPr lang="en-US" sz="4400" dirty="0"/>
          </a:p>
        </p:txBody>
      </p:sp>
      <p:sp>
        <p:nvSpPr>
          <p:cNvPr id="3" name="Subtitle 2"/>
          <p:cNvSpPr>
            <a:spLocks noGrp="1"/>
          </p:cNvSpPr>
          <p:nvPr>
            <p:ph type="subTitle" idx="1"/>
          </p:nvPr>
        </p:nvSpPr>
        <p:spPr>
          <a:xfrm rot="21420000">
            <a:off x="994919" y="3504898"/>
            <a:ext cx="9755187" cy="1003455"/>
          </a:xfrm>
        </p:spPr>
        <p:txBody>
          <a:bodyPr/>
          <a:lstStyle/>
          <a:p>
            <a:r>
              <a:rPr lang="en-US" dirty="0" smtClean="0"/>
              <a:t>Mr. Tenkpinou Hessou</a:t>
            </a:r>
          </a:p>
          <a:p>
            <a:r>
              <a:rPr lang="en-US" dirty="0" smtClean="0"/>
              <a:t>It manager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383" y="2400942"/>
            <a:ext cx="2329043" cy="2274668"/>
          </a:xfrm>
          <a:prstGeom prst="rect">
            <a:avLst/>
          </a:prstGeom>
        </p:spPr>
      </p:pic>
    </p:spTree>
    <p:extLst>
      <p:ext uri="{BB962C8B-B14F-4D97-AF65-F5344CB8AC3E}">
        <p14:creationId xmlns:p14="http://schemas.microsoft.com/office/powerpoint/2010/main" val="1490106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a:t>Economic operators can evaluate whether tender</a:t>
            </a:r>
            <a:br>
              <a:rPr lang="en-US" sz="2400" i="1" dirty="0"/>
            </a:br>
            <a:r>
              <a:rPr lang="en-US" sz="2400" i="1" dirty="0"/>
              <a:t>specifications are relevant for them based on information</a:t>
            </a:r>
            <a:br>
              <a:rPr lang="en-US" sz="2400" i="1" dirty="0"/>
            </a:br>
            <a:r>
              <a:rPr lang="en-US" sz="2400" i="1" dirty="0"/>
              <a:t>available in contract notices</a:t>
            </a:r>
            <a:endParaRPr lang="en-US" sz="2400" dirty="0"/>
          </a:p>
        </p:txBody>
      </p:sp>
      <p:sp>
        <p:nvSpPr>
          <p:cNvPr id="3" name="Content Placeholder 2"/>
          <p:cNvSpPr>
            <a:spLocks noGrp="1"/>
          </p:cNvSpPr>
          <p:nvPr>
            <p:ph sz="quarter" idx="13"/>
          </p:nvPr>
        </p:nvSpPr>
        <p:spPr>
          <a:xfrm>
            <a:off x="515389" y="1778924"/>
            <a:ext cx="10723417" cy="3931920"/>
          </a:xfrm>
        </p:spPr>
        <p:txBody>
          <a:bodyPr>
            <a:normAutofit fontScale="55000" lnSpcReduction="20000"/>
          </a:bodyPr>
          <a:lstStyle/>
          <a:p>
            <a:r>
              <a:rPr lang="en-US" dirty="0"/>
              <a:t>this practice clearly indicate:</a:t>
            </a:r>
          </a:p>
          <a:p>
            <a:r>
              <a:rPr lang="en-US" dirty="0"/>
              <a:t>- whether the tenders can be submitted electronically</a:t>
            </a:r>
          </a:p>
          <a:p>
            <a:r>
              <a:rPr lang="en-US" dirty="0"/>
              <a:t>- where the tender documents can be found</a:t>
            </a:r>
          </a:p>
          <a:p>
            <a:r>
              <a:rPr lang="en-US" dirty="0"/>
              <a:t>- the name, national </a:t>
            </a:r>
            <a:r>
              <a:rPr lang="en-US" dirty="0" smtClean="0"/>
              <a:t>ID and </a:t>
            </a:r>
            <a:r>
              <a:rPr lang="en-US" dirty="0"/>
              <a:t>main activity of the contracting authority</a:t>
            </a:r>
          </a:p>
          <a:p>
            <a:r>
              <a:rPr lang="en-US" dirty="0"/>
              <a:t>- the subject-matter of the contract</a:t>
            </a:r>
          </a:p>
          <a:p>
            <a:r>
              <a:rPr lang="en-US" dirty="0"/>
              <a:t>- the type of contract (goods, services or works)</a:t>
            </a:r>
          </a:p>
          <a:p>
            <a:r>
              <a:rPr lang="en-US" dirty="0"/>
              <a:t>- the publication date</a:t>
            </a:r>
          </a:p>
          <a:p>
            <a:r>
              <a:rPr lang="en-US" dirty="0"/>
              <a:t>- the submission deadline without needing to calculate it</a:t>
            </a:r>
          </a:p>
          <a:p>
            <a:r>
              <a:rPr lang="en-US" dirty="0"/>
              <a:t>- the place of delivery</a:t>
            </a:r>
          </a:p>
          <a:p>
            <a:r>
              <a:rPr lang="en-US" dirty="0"/>
              <a:t>- the contract value</a:t>
            </a:r>
          </a:p>
          <a:p>
            <a:r>
              <a:rPr lang="en-US" dirty="0"/>
              <a:t>- the procedure</a:t>
            </a:r>
          </a:p>
          <a:p>
            <a:pPr marL="0" indent="0">
              <a:buNone/>
            </a:pPr>
            <a:r>
              <a:rPr lang="en-US" dirty="0" smtClean="0"/>
              <a:t>-This </a:t>
            </a:r>
            <a:r>
              <a:rPr lang="en-US" dirty="0"/>
              <a:t>way , it is possible for economic operators to easily obtain all the information they need to </a:t>
            </a:r>
            <a:r>
              <a:rPr lang="en-US" dirty="0" smtClean="0"/>
              <a:t>evaluate whether </a:t>
            </a:r>
            <a:r>
              <a:rPr lang="en-US" dirty="0"/>
              <a:t>the opportunity is of interest to them.</a:t>
            </a:r>
            <a:endParaRPr lang="en-US" dirty="0"/>
          </a:p>
        </p:txBody>
      </p:sp>
    </p:spTree>
    <p:extLst>
      <p:ext uri="{BB962C8B-B14F-4D97-AF65-F5344CB8AC3E}">
        <p14:creationId xmlns:p14="http://schemas.microsoft.com/office/powerpoint/2010/main" val="3867382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t>Economic operators are notified of any changes to</a:t>
            </a:r>
            <a:br>
              <a:rPr lang="en-US" sz="2800" i="1" dirty="0"/>
            </a:br>
            <a:r>
              <a:rPr lang="en-US" sz="2800" i="1" dirty="0"/>
              <a:t>tender specifications</a:t>
            </a:r>
            <a:endParaRPr lang="en-US" sz="2800" dirty="0"/>
          </a:p>
        </p:txBody>
      </p:sp>
      <p:sp>
        <p:nvSpPr>
          <p:cNvPr id="3" name="Content Placeholder 2"/>
          <p:cNvSpPr>
            <a:spLocks noGrp="1"/>
          </p:cNvSpPr>
          <p:nvPr>
            <p:ph sz="quarter" idx="13"/>
          </p:nvPr>
        </p:nvSpPr>
        <p:spPr/>
        <p:txBody>
          <a:bodyPr>
            <a:normAutofit/>
          </a:bodyPr>
          <a:lstStyle/>
          <a:p>
            <a:r>
              <a:rPr lang="en-US" dirty="0"/>
              <a:t>this practice notify interested parties, and publish on the platform, changes </a:t>
            </a:r>
            <a:r>
              <a:rPr lang="en-US" dirty="0" smtClean="0"/>
              <a:t>to published </a:t>
            </a:r>
            <a:r>
              <a:rPr lang="en-US" dirty="0"/>
              <a:t>tender specifications or to a bidding procedure. Such changes could include questions </a:t>
            </a:r>
            <a:r>
              <a:rPr lang="en-US" dirty="0" smtClean="0"/>
              <a:t>and answers</a:t>
            </a:r>
            <a:r>
              <a:rPr lang="en-US" dirty="0"/>
              <a:t>, </a:t>
            </a:r>
            <a:r>
              <a:rPr lang="en-US" dirty="0" smtClean="0"/>
              <a:t>extra </a:t>
            </a:r>
            <a:r>
              <a:rPr lang="en-US" dirty="0"/>
              <a:t>documents, etc</a:t>
            </a:r>
            <a:r>
              <a:rPr lang="en-US" dirty="0" smtClean="0"/>
              <a:t>.  </a:t>
            </a:r>
            <a:r>
              <a:rPr lang="en-US" dirty="0"/>
              <a:t>Interested parties can access the changes without </a:t>
            </a:r>
            <a:r>
              <a:rPr lang="en-US" dirty="0" smtClean="0"/>
              <a:t>registering or </a:t>
            </a:r>
            <a:r>
              <a:rPr lang="en-US" dirty="0"/>
              <a:t>choose to be notified, preferably by email and free of charge, following light registration.</a:t>
            </a:r>
          </a:p>
          <a:p>
            <a:pPr marL="0" indent="0">
              <a:buNone/>
            </a:pPr>
            <a:r>
              <a:rPr lang="en-US" dirty="0" smtClean="0"/>
              <a:t>-</a:t>
            </a:r>
            <a:r>
              <a:rPr lang="en-US" dirty="0" smtClean="0">
                <a:latin typeface="Arial Narrow" panose="020B0606020202030204" pitchFamily="34" charset="0"/>
              </a:rPr>
              <a:t>This </a:t>
            </a:r>
            <a:r>
              <a:rPr lang="en-US" dirty="0">
                <a:latin typeface="Arial Narrow" panose="020B0606020202030204" pitchFamily="34" charset="0"/>
              </a:rPr>
              <a:t>way , it is possible for economic operators to stay updated on the tender specifications of interest </a:t>
            </a:r>
            <a:r>
              <a:rPr lang="en-US" dirty="0" smtClean="0">
                <a:latin typeface="Arial Narrow" panose="020B0606020202030204" pitchFamily="34" charset="0"/>
              </a:rPr>
              <a:t>to them</a:t>
            </a:r>
            <a:r>
              <a:rPr lang="en-US" dirty="0">
                <a:latin typeface="Arial Narrow" panose="020B0606020202030204" pitchFamily="34" charset="0"/>
              </a:rPr>
              <a:t>.</a:t>
            </a:r>
            <a:endParaRPr lang="en-US" dirty="0">
              <a:latin typeface="Arial Narrow" panose="020B0606020202030204" pitchFamily="34" charset="0"/>
            </a:endParaRPr>
          </a:p>
        </p:txBody>
      </p:sp>
    </p:spTree>
    <p:extLst>
      <p:ext uri="{BB962C8B-B14F-4D97-AF65-F5344CB8AC3E}">
        <p14:creationId xmlns:p14="http://schemas.microsoft.com/office/powerpoint/2010/main" val="393418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a:t>Contracting authorities can re-use information</a:t>
            </a:r>
            <a:br>
              <a:rPr lang="en-US" sz="2400" i="1" dirty="0"/>
            </a:br>
            <a:r>
              <a:rPr lang="en-US" sz="2400" i="1" dirty="0"/>
              <a:t>contained in their profile or in previous notices to create contract</a:t>
            </a:r>
            <a:br>
              <a:rPr lang="en-US" sz="2400" i="1" dirty="0"/>
            </a:br>
            <a:r>
              <a:rPr lang="en-US" sz="2400" i="1" dirty="0"/>
              <a:t>notices, tender specifications and award notices</a:t>
            </a:r>
            <a:endParaRPr lang="en-US" sz="2400" dirty="0"/>
          </a:p>
        </p:txBody>
      </p:sp>
      <p:sp>
        <p:nvSpPr>
          <p:cNvPr id="3" name="Content Placeholder 2"/>
          <p:cNvSpPr>
            <a:spLocks noGrp="1"/>
          </p:cNvSpPr>
          <p:nvPr>
            <p:ph sz="quarter" idx="13"/>
          </p:nvPr>
        </p:nvSpPr>
        <p:spPr/>
        <p:txBody>
          <a:bodyPr>
            <a:normAutofit/>
          </a:bodyPr>
          <a:lstStyle/>
          <a:p>
            <a:r>
              <a:rPr lang="en-US" dirty="0"/>
              <a:t>this practice allow contracting authorities to create new tender specifications using</a:t>
            </a:r>
          </a:p>
          <a:p>
            <a:pPr marL="0" indent="0">
              <a:buNone/>
            </a:pPr>
            <a:r>
              <a:rPr lang="en-US" dirty="0"/>
              <a:t>forms which can be partially pre-filled with information contained in the profile of the </a:t>
            </a:r>
            <a:r>
              <a:rPr lang="en-US" dirty="0" smtClean="0"/>
              <a:t>contracting authority</a:t>
            </a:r>
            <a:r>
              <a:rPr lang="en-US" dirty="0"/>
              <a:t>. Information from previous contract notices and tender specifications can also be saved </a:t>
            </a:r>
            <a:r>
              <a:rPr lang="en-US" dirty="0" smtClean="0"/>
              <a:t>as templates</a:t>
            </a:r>
            <a:r>
              <a:rPr lang="en-US" dirty="0"/>
              <a:t>. The contracting authority can create, edit and save changes to templates.</a:t>
            </a:r>
          </a:p>
          <a:p>
            <a:pPr marL="0" indent="0">
              <a:buNone/>
            </a:pPr>
            <a:r>
              <a:rPr lang="en-US" dirty="0" smtClean="0"/>
              <a:t>-This </a:t>
            </a:r>
            <a:r>
              <a:rPr lang="en-US" dirty="0"/>
              <a:t>way , it is possible for contracting authorities to save time while preparing their tenders.</a:t>
            </a:r>
            <a:endParaRPr lang="en-US" dirty="0"/>
          </a:p>
        </p:txBody>
      </p:sp>
    </p:spTree>
    <p:extLst>
      <p:ext uri="{BB962C8B-B14F-4D97-AF65-F5344CB8AC3E}">
        <p14:creationId xmlns:p14="http://schemas.microsoft.com/office/powerpoint/2010/main" val="3526393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i="1" dirty="0"/>
              <a:t>Economic operators can choose to manually or</a:t>
            </a:r>
            <a:br>
              <a:rPr lang="en-US" sz="2000" i="1" dirty="0"/>
            </a:br>
            <a:r>
              <a:rPr lang="en-US" sz="2000" i="1" dirty="0"/>
              <a:t>electronically sign a submission report containing the hash value</a:t>
            </a:r>
            <a:br>
              <a:rPr lang="en-US" sz="2000" i="1" dirty="0"/>
            </a:br>
            <a:r>
              <a:rPr lang="en-US" sz="2000" i="1" dirty="0"/>
              <a:t>of each submitted document</a:t>
            </a:r>
            <a:endParaRPr lang="en-US" sz="2000" dirty="0"/>
          </a:p>
        </p:txBody>
      </p:sp>
      <p:sp>
        <p:nvSpPr>
          <p:cNvPr id="3" name="Content Placeholder 2"/>
          <p:cNvSpPr>
            <a:spLocks noGrp="1"/>
          </p:cNvSpPr>
          <p:nvPr>
            <p:ph sz="quarter" idx="13"/>
          </p:nvPr>
        </p:nvSpPr>
        <p:spPr/>
        <p:txBody>
          <a:bodyPr>
            <a:normAutofit fontScale="85000" lnSpcReduction="10000"/>
          </a:bodyPr>
          <a:lstStyle/>
          <a:p>
            <a:r>
              <a:rPr lang="en-US" dirty="0"/>
              <a:t>this practice allow economic operators to choose between signing a </a:t>
            </a:r>
            <a:r>
              <a:rPr lang="en-US" dirty="0" smtClean="0"/>
              <a:t>submission report </a:t>
            </a:r>
            <a:r>
              <a:rPr lang="en-US" dirty="0"/>
              <a:t>manually or electronically . The submission report </a:t>
            </a:r>
            <a:r>
              <a:rPr lang="en-US" dirty="0" err="1"/>
              <a:t>alway</a:t>
            </a:r>
            <a:r>
              <a:rPr lang="en-US" dirty="0"/>
              <a:t> s contains the hash value of </a:t>
            </a:r>
            <a:r>
              <a:rPr lang="en-US" dirty="0" smtClean="0"/>
              <a:t>each submitted </a:t>
            </a:r>
            <a:r>
              <a:rPr lang="en-US" dirty="0"/>
              <a:t>document and is signed electronically by the platform.</a:t>
            </a:r>
          </a:p>
          <a:p>
            <a:pPr marL="0" indent="0">
              <a:buNone/>
            </a:pPr>
            <a:r>
              <a:rPr lang="en-US" dirty="0" smtClean="0">
                <a:latin typeface="Arial Narrow" panose="020B0606020202030204" pitchFamily="34" charset="0"/>
              </a:rPr>
              <a:t>-This </a:t>
            </a:r>
            <a:r>
              <a:rPr lang="en-US" dirty="0">
                <a:latin typeface="Arial Narrow" panose="020B0606020202030204" pitchFamily="34" charset="0"/>
              </a:rPr>
              <a:t>way , it is possible to ensure integrity of content, non-repudiation and authenticity of origin of the</a:t>
            </a:r>
          </a:p>
          <a:p>
            <a:pPr marL="0" indent="0">
              <a:buNone/>
            </a:pPr>
            <a:r>
              <a:rPr lang="en-US" dirty="0">
                <a:latin typeface="Arial Narrow" panose="020B0606020202030204" pitchFamily="34" charset="0"/>
              </a:rPr>
              <a:t>submitted tenders. Giving economic operators the possibility to choose avoids the mandatory use of</a:t>
            </a:r>
          </a:p>
          <a:p>
            <a:pPr marL="0" indent="0">
              <a:buNone/>
            </a:pPr>
            <a:r>
              <a:rPr lang="en-US" dirty="0">
                <a:latin typeface="Arial Narrow" panose="020B0606020202030204" pitchFamily="34" charset="0"/>
              </a:rPr>
              <a:t>digital signatures. Additionally, instead of having to sign each document separately, the economic</a:t>
            </a:r>
          </a:p>
          <a:p>
            <a:pPr marL="0" indent="0">
              <a:buNone/>
            </a:pPr>
            <a:r>
              <a:rPr lang="en-US" dirty="0">
                <a:latin typeface="Arial Narrow" panose="020B0606020202030204" pitchFamily="34" charset="0"/>
              </a:rPr>
              <a:t>operator can sign them all in a single step.</a:t>
            </a:r>
            <a:endParaRPr lang="en-US" dirty="0">
              <a:latin typeface="Arial Narrow" panose="020B0606020202030204" pitchFamily="34" charset="0"/>
            </a:endParaRPr>
          </a:p>
        </p:txBody>
      </p:sp>
    </p:spTree>
    <p:extLst>
      <p:ext uri="{BB962C8B-B14F-4D97-AF65-F5344CB8AC3E}">
        <p14:creationId xmlns:p14="http://schemas.microsoft.com/office/powerpoint/2010/main" val="8073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features</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i="1" dirty="0"/>
              <a:t>Economic operators can resubmit their tenders </a:t>
            </a:r>
            <a:r>
              <a:rPr lang="en-US" i="1" dirty="0" smtClean="0"/>
              <a:t>up until </a:t>
            </a:r>
            <a:r>
              <a:rPr lang="en-US" i="1" dirty="0"/>
              <a:t>the submission </a:t>
            </a:r>
            <a:r>
              <a:rPr lang="en-US" i="1" dirty="0" smtClean="0"/>
              <a:t>deadline</a:t>
            </a:r>
          </a:p>
          <a:p>
            <a:r>
              <a:rPr lang="en-US" i="1" dirty="0"/>
              <a:t>Platforms keep tenders encrypted until the </a:t>
            </a:r>
            <a:r>
              <a:rPr lang="en-US" i="1" dirty="0" smtClean="0"/>
              <a:t>opening session</a:t>
            </a:r>
          </a:p>
          <a:p>
            <a:pPr marL="0" indent="0">
              <a:buNone/>
            </a:pPr>
            <a:r>
              <a:rPr lang="en-US" i="1" dirty="0" smtClean="0">
                <a:latin typeface="Arial Narrow" panose="020B0606020202030204" pitchFamily="34" charset="0"/>
              </a:rPr>
              <a:t>-</a:t>
            </a:r>
            <a:r>
              <a:rPr lang="en-US" dirty="0">
                <a:latin typeface="Arial Narrow" panose="020B0606020202030204" pitchFamily="34" charset="0"/>
              </a:rPr>
              <a:t>this practice store tenders in encrypted form until the opening session. Tenders</a:t>
            </a:r>
          </a:p>
          <a:p>
            <a:pPr marL="0" indent="0">
              <a:buNone/>
            </a:pPr>
            <a:r>
              <a:rPr lang="en-US" dirty="0">
                <a:latin typeface="Arial Narrow" panose="020B0606020202030204" pitchFamily="34" charset="0"/>
              </a:rPr>
              <a:t>cannot be opened until the date set for the opening session. This mechanism is commonly known as a</a:t>
            </a:r>
          </a:p>
          <a:p>
            <a:pPr marL="0" indent="0">
              <a:buNone/>
            </a:pPr>
            <a:r>
              <a:rPr lang="en-US" dirty="0" err="1">
                <a:latin typeface="Arial Narrow" panose="020B0606020202030204" pitchFamily="34" charset="0"/>
              </a:rPr>
              <a:t>tenderbox</a:t>
            </a:r>
            <a:r>
              <a:rPr lang="en-US" dirty="0">
                <a:latin typeface="Arial Narrow" panose="020B0606020202030204" pitchFamily="34" charset="0"/>
              </a:rPr>
              <a:t>. There are also </a:t>
            </a:r>
            <a:r>
              <a:rPr lang="en-US" dirty="0" err="1">
                <a:latin typeface="Arial Narrow" panose="020B0606020202030204" pitchFamily="34" charset="0"/>
              </a:rPr>
              <a:t>organisational</a:t>
            </a:r>
            <a:r>
              <a:rPr lang="en-US" dirty="0">
                <a:latin typeface="Arial Narrow" panose="020B0606020202030204" pitchFamily="34" charset="0"/>
              </a:rPr>
              <a:t> procedures in place to ensure appropriate access control to the</a:t>
            </a:r>
          </a:p>
          <a:p>
            <a:pPr marL="0" indent="0">
              <a:buNone/>
            </a:pPr>
            <a:r>
              <a:rPr lang="en-US" dirty="0">
                <a:latin typeface="Arial Narrow" panose="020B0606020202030204" pitchFamily="34" charset="0"/>
              </a:rPr>
              <a:t>private decryption key until the opening session.</a:t>
            </a:r>
          </a:p>
          <a:p>
            <a:pPr marL="0" indent="0">
              <a:buNone/>
            </a:pPr>
            <a:r>
              <a:rPr lang="en-US" dirty="0">
                <a:latin typeface="Arial Narrow" panose="020B0606020202030204" pitchFamily="34" charset="0"/>
              </a:rPr>
              <a:t>This way , it is possible to ensure the full confidentiality of tenders until the opening time.</a:t>
            </a:r>
            <a:endParaRPr lang="en-US" dirty="0">
              <a:latin typeface="Arial Narrow" panose="020B0606020202030204" pitchFamily="34" charset="0"/>
            </a:endParaRPr>
          </a:p>
        </p:txBody>
      </p:sp>
    </p:spTree>
    <p:extLst>
      <p:ext uri="{BB962C8B-B14F-4D97-AF65-F5344CB8AC3E}">
        <p14:creationId xmlns:p14="http://schemas.microsoft.com/office/powerpoint/2010/main" val="428587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Countries that implemented E-</a:t>
            </a:r>
            <a:r>
              <a:rPr lang="en-US" dirty="0" err="1" smtClean="0"/>
              <a:t>Gp</a:t>
            </a:r>
            <a:r>
              <a:rPr lang="en-US" dirty="0" smtClean="0"/>
              <a:t> !!</a:t>
            </a:r>
            <a:endParaRPr lang="en-US" dirty="0"/>
          </a:p>
        </p:txBody>
      </p:sp>
      <p:sp>
        <p:nvSpPr>
          <p:cNvPr id="3" name="Content Placeholder 2"/>
          <p:cNvSpPr>
            <a:spLocks noGrp="1"/>
          </p:cNvSpPr>
          <p:nvPr>
            <p:ph sz="quarter" idx="13"/>
          </p:nvPr>
        </p:nvSpPr>
        <p:spPr/>
        <p:txBody>
          <a:bodyPr/>
          <a:lstStyle/>
          <a:p>
            <a:r>
              <a:rPr lang="en-US" dirty="0">
                <a:solidFill>
                  <a:srgbClr val="FF0000"/>
                </a:solidFill>
              </a:rPr>
              <a:t>Rwanda</a:t>
            </a:r>
            <a:r>
              <a:rPr lang="en-US" dirty="0" smtClean="0"/>
              <a:t> </a:t>
            </a:r>
            <a:r>
              <a:rPr lang="en-US" dirty="0"/>
              <a:t>is one of those countries. In fact, it is the first African country to implement an e-GP system nationally, and in a shorter span of time compared to other countries. </a:t>
            </a:r>
            <a:endParaRPr lang="en-US" dirty="0" smtClean="0"/>
          </a:p>
          <a:p>
            <a:r>
              <a:rPr lang="en-US" dirty="0" smtClean="0"/>
              <a:t>Ghana</a:t>
            </a:r>
          </a:p>
          <a:p>
            <a:r>
              <a:rPr lang="en-US" dirty="0" smtClean="0"/>
              <a:t>Zimbabwe</a:t>
            </a:r>
          </a:p>
          <a:p>
            <a:r>
              <a:rPr lang="en-US" dirty="0"/>
              <a:t>E-procurement in the public sector is emerging internationally. Hence, initiatives have been implemented in </a:t>
            </a:r>
            <a:r>
              <a:rPr lang="en-US" dirty="0">
                <a:hlinkClick r:id="rId2" tooltip="Ukraine"/>
              </a:rPr>
              <a:t>Ukraine</a:t>
            </a:r>
            <a:r>
              <a:rPr lang="en-US" dirty="0"/>
              <a:t>, </a:t>
            </a:r>
            <a:r>
              <a:rPr lang="en-US" dirty="0">
                <a:hlinkClick r:id="rId3" tooltip="India"/>
              </a:rPr>
              <a:t>India</a:t>
            </a:r>
            <a:r>
              <a:rPr lang="en-US" dirty="0"/>
              <a:t>, </a:t>
            </a:r>
            <a:r>
              <a:rPr lang="en-US" dirty="0">
                <a:hlinkClick r:id="rId4" tooltip="Singapore"/>
              </a:rPr>
              <a:t>Singapore</a:t>
            </a:r>
            <a:r>
              <a:rPr lang="en-US" dirty="0"/>
              <a:t>, </a:t>
            </a:r>
            <a:r>
              <a:rPr lang="en-US" dirty="0">
                <a:hlinkClick r:id="rId5" tooltip="Estonia"/>
              </a:rPr>
              <a:t>Estonia</a:t>
            </a:r>
            <a:r>
              <a:rPr lang="en-US" dirty="0"/>
              <a:t>, </a:t>
            </a:r>
            <a:r>
              <a:rPr lang="en-US" dirty="0">
                <a:hlinkClick r:id="rId6" tooltip="United Kingdom"/>
              </a:rPr>
              <a:t>United Kingdom</a:t>
            </a:r>
            <a:r>
              <a:rPr lang="en-US" dirty="0"/>
              <a:t>, </a:t>
            </a:r>
            <a:r>
              <a:rPr lang="en-US" dirty="0">
                <a:hlinkClick r:id="rId7" tooltip="United States"/>
              </a:rPr>
              <a:t>United States</a:t>
            </a:r>
            <a:r>
              <a:rPr lang="en-US" dirty="0"/>
              <a:t>, </a:t>
            </a:r>
            <a:r>
              <a:rPr lang="en-US" dirty="0">
                <a:hlinkClick r:id="rId8" tooltip="Malaysia"/>
              </a:rPr>
              <a:t>Malaysia</a:t>
            </a:r>
            <a:r>
              <a:rPr lang="en-US" dirty="0"/>
              <a:t>, </a:t>
            </a:r>
            <a:r>
              <a:rPr lang="en-US" dirty="0">
                <a:hlinkClick r:id="rId9" tooltip="Indonesia"/>
              </a:rPr>
              <a:t>Indonesia</a:t>
            </a:r>
            <a:r>
              <a:rPr lang="en-US" dirty="0"/>
              <a:t>, </a:t>
            </a:r>
            <a:r>
              <a:rPr lang="en-US" dirty="0">
                <a:hlinkClick r:id="rId10" tooltip="Australia"/>
              </a:rPr>
              <a:t>Australia</a:t>
            </a:r>
            <a:r>
              <a:rPr lang="en-US" dirty="0" smtClean="0"/>
              <a:t>, </a:t>
            </a:r>
            <a:r>
              <a:rPr lang="en-US" u="sng" dirty="0" smtClean="0">
                <a:solidFill>
                  <a:srgbClr val="FF0000"/>
                </a:solidFill>
              </a:rPr>
              <a:t>south Korea</a:t>
            </a:r>
            <a:r>
              <a:rPr lang="en-US" dirty="0" smtClean="0"/>
              <a:t>,</a:t>
            </a:r>
            <a:r>
              <a:rPr lang="en-US" dirty="0"/>
              <a:t> </a:t>
            </a:r>
            <a:r>
              <a:rPr lang="en-US" dirty="0">
                <a:hlinkClick r:id="rId11" tooltip="European Union"/>
              </a:rPr>
              <a:t>European Union</a:t>
            </a:r>
            <a:r>
              <a:rPr lang="en-US" dirty="0"/>
              <a:t>.</a:t>
            </a:r>
          </a:p>
          <a:p>
            <a:endParaRPr lang="en-US" dirty="0"/>
          </a:p>
        </p:txBody>
      </p:sp>
    </p:spTree>
    <p:extLst>
      <p:ext uri="{BB962C8B-B14F-4D97-AF65-F5344CB8AC3E}">
        <p14:creationId xmlns:p14="http://schemas.microsoft.com/office/powerpoint/2010/main" val="1875983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E-procurement</a:t>
            </a:r>
            <a:endParaRPr lang="en-US" dirty="0"/>
          </a:p>
        </p:txBody>
      </p:sp>
      <p:sp>
        <p:nvSpPr>
          <p:cNvPr id="3" name="Content Placeholder 2"/>
          <p:cNvSpPr>
            <a:spLocks noGrp="1"/>
          </p:cNvSpPr>
          <p:nvPr>
            <p:ph sz="quarter" idx="13"/>
          </p:nvPr>
        </p:nvSpPr>
        <p:spPr/>
        <p:txBody>
          <a:bodyPr>
            <a:normAutofit/>
          </a:bodyPr>
          <a:lstStyle/>
          <a:p>
            <a:r>
              <a:rPr lang="en-US" sz="4800" dirty="0" smtClean="0"/>
              <a:t>The way forward !!</a:t>
            </a:r>
          </a:p>
          <a:p>
            <a:endParaRPr lang="en-US" sz="4800" dirty="0"/>
          </a:p>
          <a:p>
            <a:pPr marL="0" indent="0">
              <a:buNone/>
            </a:pPr>
            <a:r>
              <a:rPr lang="en-US" sz="4800" smtClean="0"/>
              <a:t>Thank you.</a:t>
            </a:r>
            <a:endParaRPr lang="en-US" sz="4800" dirty="0"/>
          </a:p>
        </p:txBody>
      </p:sp>
    </p:spTree>
    <p:extLst>
      <p:ext uri="{BB962C8B-B14F-4D97-AF65-F5344CB8AC3E}">
        <p14:creationId xmlns:p14="http://schemas.microsoft.com/office/powerpoint/2010/main" val="1162571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b="1" dirty="0" err="1" smtClean="0"/>
              <a:t>liberia</a:t>
            </a:r>
            <a:r>
              <a:rPr lang="en-US" sz="6700" b="1" dirty="0" smtClean="0"/>
              <a:t> </a:t>
            </a:r>
            <a:r>
              <a:rPr lang="en-US" sz="6700" b="1" dirty="0"/>
              <a:t>Government To Set Up an E-procurement System</a:t>
            </a:r>
            <a:r>
              <a:rPr lang="en-US" b="1" dirty="0"/>
              <a:t/>
            </a:r>
            <a:br>
              <a:rPr lang="en-US" b="1" dirty="0"/>
            </a:br>
            <a:endParaRPr lang="en-US" dirty="0"/>
          </a:p>
        </p:txBody>
      </p:sp>
      <p:sp>
        <p:nvSpPr>
          <p:cNvPr id="3" name="Content Placeholder 2"/>
          <p:cNvSpPr>
            <a:spLocks noGrp="1"/>
          </p:cNvSpPr>
          <p:nvPr>
            <p:ph sz="quarter" idx="13"/>
          </p:nvPr>
        </p:nvSpPr>
        <p:spPr/>
        <p:txBody>
          <a:bodyPr/>
          <a:lstStyle/>
          <a:p>
            <a:r>
              <a:rPr lang="en-US" dirty="0">
                <a:latin typeface="Arial Narrow" panose="020B0606020202030204" pitchFamily="34" charset="0"/>
              </a:rPr>
              <a:t>The e-Procurement System also called the Electronic – Government Procurement (E-GP) System is the use of Information and Communications Technology (especially the internet) by governments in conducting their procurement relationships with suppliers for the acquisition of goods, works and consultancy services required by the public sector.</a:t>
            </a:r>
          </a:p>
          <a:p>
            <a:endParaRPr lang="en-US" dirty="0"/>
          </a:p>
        </p:txBody>
      </p:sp>
    </p:spTree>
    <p:extLst>
      <p:ext uri="{BB962C8B-B14F-4D97-AF65-F5344CB8AC3E}">
        <p14:creationId xmlns:p14="http://schemas.microsoft.com/office/powerpoint/2010/main" val="3778020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does it Solve Existing Challenges</a:t>
            </a:r>
            <a:endParaRPr lang="en-US" dirty="0"/>
          </a:p>
        </p:txBody>
      </p:sp>
      <p:sp>
        <p:nvSpPr>
          <p:cNvPr id="3" name="Content Placeholder 2"/>
          <p:cNvSpPr>
            <a:spLocks noGrp="1"/>
          </p:cNvSpPr>
          <p:nvPr>
            <p:ph sz="quarter" idx="13"/>
          </p:nvPr>
        </p:nvSpPr>
        <p:spPr/>
        <p:txBody>
          <a:bodyPr/>
          <a:lstStyle/>
          <a:p>
            <a:pPr lvl="0"/>
            <a:r>
              <a:rPr lang="en-US" dirty="0">
                <a:latin typeface="Arial Narrow" panose="020B0606020202030204" pitchFamily="34" charset="0"/>
              </a:rPr>
              <a:t>Eliminates some manual processes for example Tendering, Bidding and Notification may be undertaken electronically</a:t>
            </a:r>
          </a:p>
          <a:p>
            <a:pPr lvl="0"/>
            <a:r>
              <a:rPr lang="en-US" dirty="0">
                <a:latin typeface="Arial Narrow" panose="020B0606020202030204" pitchFamily="34" charset="0"/>
              </a:rPr>
              <a:t>Centralized Storage of Bidding information and thus reduces paper usage and movement</a:t>
            </a:r>
          </a:p>
          <a:p>
            <a:pPr lvl="0"/>
            <a:r>
              <a:rPr lang="en-US" dirty="0">
                <a:latin typeface="Arial Narrow" panose="020B0606020202030204" pitchFamily="34" charset="0"/>
              </a:rPr>
              <a:t>Eliminates or reduces costly Vendor Visits to the Procuring Entities</a:t>
            </a:r>
          </a:p>
          <a:p>
            <a:pPr lvl="0"/>
            <a:r>
              <a:rPr lang="en-US" dirty="0">
                <a:latin typeface="Arial Narrow" panose="020B0606020202030204" pitchFamily="34" charset="0"/>
              </a:rPr>
              <a:t>the reduction in the paper usage reduces environmental degradation</a:t>
            </a:r>
          </a:p>
          <a:p>
            <a:pPr lvl="0"/>
            <a:r>
              <a:rPr lang="en-US" dirty="0">
                <a:latin typeface="Arial Narrow" panose="020B0606020202030204" pitchFamily="34" charset="0"/>
              </a:rPr>
              <a:t>Geographical boundaries are eliminated</a:t>
            </a:r>
          </a:p>
          <a:p>
            <a:endParaRPr lang="en-US" dirty="0"/>
          </a:p>
        </p:txBody>
      </p:sp>
    </p:spTree>
    <p:extLst>
      <p:ext uri="{BB962C8B-B14F-4D97-AF65-F5344CB8AC3E}">
        <p14:creationId xmlns:p14="http://schemas.microsoft.com/office/powerpoint/2010/main" val="334876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Benefits of e-GP</a:t>
            </a:r>
            <a:r>
              <a:rPr lang="en-US" dirty="0"/>
              <a:t/>
            </a:r>
            <a:br>
              <a:rPr lang="en-US" dirty="0"/>
            </a:br>
            <a:endParaRPr lang="en-US" dirty="0"/>
          </a:p>
        </p:txBody>
      </p:sp>
      <p:sp>
        <p:nvSpPr>
          <p:cNvPr id="3" name="Content Placeholder 2"/>
          <p:cNvSpPr>
            <a:spLocks noGrp="1"/>
          </p:cNvSpPr>
          <p:nvPr>
            <p:ph sz="quarter" idx="13"/>
          </p:nvPr>
        </p:nvSpPr>
        <p:spPr/>
        <p:txBody>
          <a:bodyPr>
            <a:normAutofit fontScale="92500"/>
          </a:bodyPr>
          <a:lstStyle/>
          <a:p>
            <a:pPr lvl="0"/>
            <a:r>
              <a:rPr lang="en-US" dirty="0" smtClean="0"/>
              <a:t>Reduces </a:t>
            </a:r>
            <a:r>
              <a:rPr lang="en-US" dirty="0"/>
              <a:t>cost to bidders</a:t>
            </a:r>
          </a:p>
          <a:p>
            <a:pPr lvl="0"/>
            <a:r>
              <a:rPr lang="en-US" dirty="0"/>
              <a:t>Greater transparency through the automated publication of Tenders and Contract awards</a:t>
            </a:r>
          </a:p>
          <a:p>
            <a:pPr lvl="0"/>
            <a:r>
              <a:rPr lang="en-US" dirty="0"/>
              <a:t>Makes it easier to monitor compliance</a:t>
            </a:r>
          </a:p>
          <a:p>
            <a:pPr lvl="0"/>
            <a:r>
              <a:rPr lang="en-US" dirty="0"/>
              <a:t>Allows integration with other stakeholders’ systems</a:t>
            </a:r>
          </a:p>
          <a:p>
            <a:pPr lvl="0"/>
            <a:r>
              <a:rPr lang="en-US" dirty="0"/>
              <a:t>Easier management of framework agreements</a:t>
            </a:r>
          </a:p>
          <a:p>
            <a:pPr lvl="0"/>
            <a:r>
              <a:rPr lang="en-US" dirty="0"/>
              <a:t>Easy generation and sharing of management reports</a:t>
            </a:r>
          </a:p>
          <a:p>
            <a:pPr lvl="0"/>
            <a:r>
              <a:rPr lang="en-US" dirty="0"/>
              <a:t>Simplifies the publication of information to Bidders, Suppliers and the general public</a:t>
            </a:r>
          </a:p>
          <a:p>
            <a:endParaRPr lang="en-US" dirty="0"/>
          </a:p>
        </p:txBody>
      </p:sp>
    </p:spTree>
    <p:extLst>
      <p:ext uri="{BB962C8B-B14F-4D97-AF65-F5344CB8AC3E}">
        <p14:creationId xmlns:p14="http://schemas.microsoft.com/office/powerpoint/2010/main" val="3135633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some</a:t>
            </a:r>
            <a:r>
              <a:rPr lang="en-US" sz="3200" dirty="0" smtClean="0"/>
              <a:t> modules &amp; impact </a:t>
            </a:r>
            <a:r>
              <a:rPr lang="en-US" sz="3200" dirty="0" smtClean="0"/>
              <a:t>of E-Procurement</a:t>
            </a:r>
            <a:endParaRPr lang="en-US" sz="3200" dirty="0"/>
          </a:p>
        </p:txBody>
      </p:sp>
      <p:sp>
        <p:nvSpPr>
          <p:cNvPr id="3" name="Content Placeholder 2"/>
          <p:cNvSpPr>
            <a:spLocks noGrp="1"/>
          </p:cNvSpPr>
          <p:nvPr>
            <p:ph sz="quarter" idx="13"/>
          </p:nvPr>
        </p:nvSpPr>
        <p:spPr>
          <a:xfrm>
            <a:off x="457200" y="1504604"/>
            <a:ext cx="10623307" cy="4364181"/>
          </a:xfrm>
        </p:spPr>
        <p:txBody>
          <a:bodyPr>
            <a:normAutofit fontScale="55000" lnSpcReduction="20000"/>
          </a:bodyPr>
          <a:lstStyle/>
          <a:p>
            <a:r>
              <a:rPr lang="en-US" b="1" dirty="0">
                <a:latin typeface="Arial Narrow" panose="020B0606020202030204" pitchFamily="34" charset="0"/>
              </a:rPr>
              <a:t>e-Tendering</a:t>
            </a:r>
            <a:endParaRPr lang="en-US" dirty="0">
              <a:latin typeface="Arial Narrow" panose="020B0606020202030204" pitchFamily="34" charset="0"/>
            </a:endParaRPr>
          </a:p>
          <a:p>
            <a:r>
              <a:rPr lang="en-US" dirty="0">
                <a:latin typeface="Arial Narrow" panose="020B0606020202030204" pitchFamily="34" charset="0"/>
              </a:rPr>
              <a:t>Online process that manages the tendering lifecycle from advertisement of the notice to issuing of an award of contract.</a:t>
            </a:r>
          </a:p>
          <a:p>
            <a:r>
              <a:rPr lang="en-US" b="1" dirty="0">
                <a:latin typeface="Arial Narrow" panose="020B0606020202030204" pitchFamily="34" charset="0"/>
              </a:rPr>
              <a:t>e-Notification</a:t>
            </a:r>
            <a:endParaRPr lang="en-US" dirty="0">
              <a:latin typeface="Arial Narrow" panose="020B0606020202030204" pitchFamily="34" charset="0"/>
            </a:endParaRPr>
          </a:p>
          <a:p>
            <a:r>
              <a:rPr lang="en-US" dirty="0">
                <a:latin typeface="Arial Narrow" panose="020B0606020202030204" pitchFamily="34" charset="0"/>
              </a:rPr>
              <a:t>This is basically a public procurement information portal that facilitates the publication of contract notices, awards, procurement plans, tenders, etc. by Procuring Entities. This information is then available for use by civil society and other stakeholders.</a:t>
            </a:r>
          </a:p>
          <a:p>
            <a:r>
              <a:rPr lang="en-US" b="1" dirty="0">
                <a:latin typeface="Arial Narrow" panose="020B0606020202030204" pitchFamily="34" charset="0"/>
              </a:rPr>
              <a:t>e-Registration</a:t>
            </a:r>
            <a:endParaRPr lang="en-US" dirty="0">
              <a:latin typeface="Arial Narrow" panose="020B0606020202030204" pitchFamily="34" charset="0"/>
            </a:endParaRPr>
          </a:p>
          <a:p>
            <a:r>
              <a:rPr lang="en-US" dirty="0">
                <a:latin typeface="Arial Narrow" panose="020B0606020202030204" pitchFamily="34" charset="0"/>
              </a:rPr>
              <a:t>The e-registration module will provide a single interface for registration of all bidders, Procuring Entities, committees, oversight agencies and all other stakeholders who intend to use the e-GP system. All bidders must be registered to participate in bidding opportunities.</a:t>
            </a:r>
          </a:p>
          <a:p>
            <a:r>
              <a:rPr lang="en-US" b="1" dirty="0">
                <a:latin typeface="Arial Narrow" panose="020B0606020202030204" pitchFamily="34" charset="0"/>
              </a:rPr>
              <a:t>e-Evaluation/ Awarding</a:t>
            </a:r>
            <a:endParaRPr lang="en-US" dirty="0">
              <a:latin typeface="Arial Narrow" panose="020B0606020202030204" pitchFamily="34" charset="0"/>
            </a:endParaRPr>
          </a:p>
          <a:p>
            <a:r>
              <a:rPr lang="en-US" dirty="0">
                <a:latin typeface="Arial Narrow" panose="020B0606020202030204" pitchFamily="34" charset="0"/>
              </a:rPr>
              <a:t>This module will allow for online submission of bidding documents and will automate the evaluation process. The system shall have a facility to recommend evaluation results as stated in the Public Procurement Act and Regulations. This module will also facilitate the Notification of Awards (NOA). It will send the draft contract online to the successful supplier or contractor from the procurement entity dashboard.</a:t>
            </a:r>
          </a:p>
          <a:p>
            <a:r>
              <a:rPr lang="en-US" b="1" dirty="0">
                <a:latin typeface="Arial Narrow" panose="020B0606020202030204" pitchFamily="34" charset="0"/>
              </a:rPr>
              <a:t>e-Contract Management</a:t>
            </a:r>
            <a:endParaRPr lang="en-US" dirty="0">
              <a:latin typeface="Arial Narrow" panose="020B0606020202030204" pitchFamily="34" charset="0"/>
            </a:endParaRPr>
          </a:p>
          <a:p>
            <a:r>
              <a:rPr lang="en-US" dirty="0">
                <a:latin typeface="Arial Narrow" panose="020B0606020202030204" pitchFamily="34" charset="0"/>
              </a:rPr>
              <a:t>The e-Contracts module is a dynamic subsystem of e-GP that establishes, manages and monitors contracts, collates bid history, monitors performance against agreed service level agreements (SLAs) and key performance indicators (KPIs) and alerts buyers to key events, such as contract renewal dates, etc.</a:t>
            </a:r>
          </a:p>
          <a:p>
            <a:endParaRPr lang="en-US" dirty="0"/>
          </a:p>
        </p:txBody>
      </p:sp>
    </p:spTree>
    <p:extLst>
      <p:ext uri="{BB962C8B-B14F-4D97-AF65-F5344CB8AC3E}">
        <p14:creationId xmlns:p14="http://schemas.microsoft.com/office/powerpoint/2010/main" val="1011203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t>Platforms automatically transmit all their notices to a</a:t>
            </a:r>
            <a:br>
              <a:rPr lang="en-US" sz="3200" i="1" dirty="0"/>
            </a:br>
            <a:r>
              <a:rPr lang="en-US" sz="3200" i="1" dirty="0"/>
              <a:t>single point of access for publication</a:t>
            </a:r>
            <a:endParaRPr lang="en-US" sz="3200" dirty="0"/>
          </a:p>
        </p:txBody>
      </p:sp>
      <p:sp>
        <p:nvSpPr>
          <p:cNvPr id="3" name="Content Placeholder 2"/>
          <p:cNvSpPr>
            <a:spLocks noGrp="1"/>
          </p:cNvSpPr>
          <p:nvPr>
            <p:ph sz="quarter" idx="13"/>
          </p:nvPr>
        </p:nvSpPr>
        <p:spPr/>
        <p:txBody>
          <a:bodyPr>
            <a:normAutofit fontScale="85000" lnSpcReduction="20000"/>
          </a:bodyPr>
          <a:lstStyle/>
          <a:p>
            <a:r>
              <a:rPr lang="en-US" dirty="0"/>
              <a:t>make their contract notices and award notices, including </a:t>
            </a:r>
            <a:r>
              <a:rPr lang="en-US" dirty="0" smtClean="0"/>
              <a:t>award notices </a:t>
            </a:r>
            <a:r>
              <a:rPr lang="en-US" dirty="0"/>
              <a:t>of direct awards, available at a single point of access (</a:t>
            </a:r>
            <a:r>
              <a:rPr lang="en-US" dirty="0" err="1"/>
              <a:t>SPoA</a:t>
            </a:r>
            <a:r>
              <a:rPr lang="en-US" dirty="0"/>
              <a:t>). The contract notices indicate </a:t>
            </a:r>
            <a:r>
              <a:rPr lang="en-US" dirty="0" smtClean="0"/>
              <a:t>clearly the </a:t>
            </a:r>
            <a:r>
              <a:rPr lang="en-US" dirty="0"/>
              <a:t>platforms on which the tender specifications are available. The </a:t>
            </a:r>
            <a:r>
              <a:rPr lang="en-US" dirty="0" err="1"/>
              <a:t>SPoA</a:t>
            </a:r>
            <a:r>
              <a:rPr lang="en-US" dirty="0"/>
              <a:t> can either be a central </a:t>
            </a:r>
            <a:r>
              <a:rPr lang="en-US" dirty="0" smtClean="0"/>
              <a:t>platform or </a:t>
            </a:r>
            <a:r>
              <a:rPr lang="en-US" dirty="0"/>
              <a:t>it can aggregate notices from all other platforms</a:t>
            </a:r>
            <a:r>
              <a:rPr lang="en-US" dirty="0" smtClean="0"/>
              <a:t>.</a:t>
            </a:r>
          </a:p>
          <a:p>
            <a:endParaRPr lang="en-US" dirty="0"/>
          </a:p>
          <a:p>
            <a:pPr marL="0" indent="0">
              <a:buNone/>
            </a:pPr>
            <a:r>
              <a:rPr lang="en-US" dirty="0" smtClean="0">
                <a:latin typeface="Arial Narrow" panose="020B0606020202030204" pitchFamily="34" charset="0"/>
              </a:rPr>
              <a:t>-This </a:t>
            </a:r>
            <a:r>
              <a:rPr lang="en-US" dirty="0">
                <a:latin typeface="Arial Narrow" panose="020B0606020202030204" pitchFamily="34" charset="0"/>
              </a:rPr>
              <a:t>way , it is possible for economic operators to find all contract and award notices below and above</a:t>
            </a:r>
          </a:p>
          <a:p>
            <a:pPr marL="0" indent="0">
              <a:buNone/>
            </a:pPr>
            <a:r>
              <a:rPr lang="en-US" dirty="0">
                <a:latin typeface="Arial Narrow" panose="020B0606020202030204" pitchFamily="34" charset="0"/>
              </a:rPr>
              <a:t>threshold at all administrative levels (central, regional and local) through an </a:t>
            </a:r>
            <a:r>
              <a:rPr lang="en-US" dirty="0" err="1">
                <a:latin typeface="Arial Narrow" panose="020B0606020202030204" pitchFamily="34" charset="0"/>
              </a:rPr>
              <a:t>SPoA</a:t>
            </a:r>
            <a:r>
              <a:rPr lang="en-US" dirty="0">
                <a:latin typeface="Arial Narrow" panose="020B0606020202030204" pitchFamily="34" charset="0"/>
              </a:rPr>
              <a:t>. By also publishing</a:t>
            </a:r>
          </a:p>
          <a:p>
            <a:pPr marL="0" indent="0">
              <a:buNone/>
            </a:pPr>
            <a:r>
              <a:rPr lang="en-US" dirty="0">
                <a:latin typeface="Arial Narrow" panose="020B0606020202030204" pitchFamily="34" charset="0"/>
              </a:rPr>
              <a:t>notices for direct awards, transparency and accountability can be </a:t>
            </a:r>
            <a:r>
              <a:rPr lang="en-US" dirty="0" smtClean="0">
                <a:latin typeface="Arial Narrow" panose="020B0606020202030204" pitchFamily="34" charset="0"/>
              </a:rPr>
              <a:t>improved.</a:t>
            </a:r>
            <a:endParaRPr lang="en-US" dirty="0">
              <a:latin typeface="Arial Narrow" panose="020B0606020202030204" pitchFamily="34" charset="0"/>
            </a:endParaRPr>
          </a:p>
        </p:txBody>
      </p:sp>
    </p:spTree>
    <p:extLst>
      <p:ext uri="{BB962C8B-B14F-4D97-AF65-F5344CB8AC3E}">
        <p14:creationId xmlns:p14="http://schemas.microsoft.com/office/powerpoint/2010/main" val="221275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a:t>Economic operators complete their registration on a</a:t>
            </a:r>
            <a:br>
              <a:rPr lang="en-US" sz="2800" i="1" dirty="0"/>
            </a:br>
            <a:r>
              <a:rPr lang="en-US" sz="2800" i="1" dirty="0"/>
              <a:t>platform by clicking an activation link sent by email</a:t>
            </a:r>
            <a:endParaRPr lang="en-US" sz="2800" dirty="0"/>
          </a:p>
        </p:txBody>
      </p:sp>
      <p:sp>
        <p:nvSpPr>
          <p:cNvPr id="3" name="Content Placeholder 2"/>
          <p:cNvSpPr>
            <a:spLocks noGrp="1"/>
          </p:cNvSpPr>
          <p:nvPr>
            <p:ph sz="quarter" idx="13"/>
          </p:nvPr>
        </p:nvSpPr>
        <p:spPr/>
        <p:txBody>
          <a:bodyPr/>
          <a:lstStyle/>
          <a:p>
            <a:r>
              <a:rPr lang="en-US" dirty="0"/>
              <a:t>this practice allow users to complete their registration process by clicking a unique</a:t>
            </a:r>
          </a:p>
          <a:p>
            <a:pPr marL="0" indent="0">
              <a:buNone/>
            </a:pPr>
            <a:r>
              <a:rPr lang="en-US" dirty="0"/>
              <a:t>URL that is sent to them in an activation email. This email address is provided by the user in </a:t>
            </a:r>
            <a:r>
              <a:rPr lang="en-US" dirty="0" smtClean="0"/>
              <a:t>the registration </a:t>
            </a:r>
            <a:r>
              <a:rPr lang="en-US" dirty="0"/>
              <a:t>process</a:t>
            </a:r>
            <a:r>
              <a:rPr lang="en-US" dirty="0" smtClean="0"/>
              <a:t>.</a:t>
            </a:r>
          </a:p>
          <a:p>
            <a:pPr marL="0" indent="0">
              <a:buNone/>
            </a:pPr>
            <a:r>
              <a:rPr lang="en-US" dirty="0" smtClean="0"/>
              <a:t>-</a:t>
            </a:r>
            <a:r>
              <a:rPr lang="en-US" dirty="0"/>
              <a:t>This way , it is possible to ensure that the email provided by users during their registration is valid.</a:t>
            </a:r>
            <a:endParaRPr lang="en-US" dirty="0"/>
          </a:p>
        </p:txBody>
      </p:sp>
    </p:spTree>
    <p:extLst>
      <p:ext uri="{BB962C8B-B14F-4D97-AF65-F5344CB8AC3E}">
        <p14:creationId xmlns:p14="http://schemas.microsoft.com/office/powerpoint/2010/main" val="246719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28201"/>
            <a:ext cx="10396882" cy="1267162"/>
          </a:xfrm>
        </p:spPr>
        <p:txBody>
          <a:bodyPr>
            <a:normAutofit/>
          </a:bodyPr>
          <a:lstStyle/>
          <a:p>
            <a:r>
              <a:rPr lang="en-US" sz="3200" i="1" dirty="0"/>
              <a:t>Economic operators can use a username and a</a:t>
            </a:r>
            <a:br>
              <a:rPr lang="en-US" sz="3200" i="1" dirty="0"/>
            </a:br>
            <a:r>
              <a:rPr lang="en-US" sz="3200" i="1" dirty="0"/>
              <a:t>password to log in to a platform</a:t>
            </a:r>
            <a:endParaRPr lang="en-US" sz="3200" dirty="0"/>
          </a:p>
        </p:txBody>
      </p:sp>
      <p:sp>
        <p:nvSpPr>
          <p:cNvPr id="3" name="Content Placeholder 2"/>
          <p:cNvSpPr>
            <a:spLocks noGrp="1"/>
          </p:cNvSpPr>
          <p:nvPr>
            <p:ph sz="quarter" idx="13"/>
          </p:nvPr>
        </p:nvSpPr>
        <p:spPr/>
        <p:txBody>
          <a:bodyPr/>
          <a:lstStyle/>
          <a:p>
            <a:r>
              <a:rPr lang="en-US" dirty="0"/>
              <a:t>this practice allow economic operators to log in with a simple set of </a:t>
            </a:r>
            <a:r>
              <a:rPr lang="en-US" dirty="0" smtClean="0"/>
              <a:t>credentials, such </a:t>
            </a:r>
            <a:r>
              <a:rPr lang="en-US" dirty="0"/>
              <a:t>as username and </a:t>
            </a:r>
            <a:r>
              <a:rPr lang="en-US" dirty="0" smtClean="0"/>
              <a:t>password. </a:t>
            </a:r>
          </a:p>
          <a:p>
            <a:pPr marL="0" indent="0">
              <a:buNone/>
            </a:pPr>
            <a:r>
              <a:rPr lang="en-US" dirty="0"/>
              <a:t>-</a:t>
            </a:r>
            <a:r>
              <a:rPr lang="en-US" dirty="0" smtClean="0"/>
              <a:t>As </a:t>
            </a:r>
            <a:r>
              <a:rPr lang="en-US" dirty="0"/>
              <a:t>a result, it is possible to facilitate access for registered economic operators.</a:t>
            </a:r>
            <a:endParaRPr lang="en-US" dirty="0"/>
          </a:p>
        </p:txBody>
      </p:sp>
    </p:spTree>
    <p:extLst>
      <p:ext uri="{BB962C8B-B14F-4D97-AF65-F5344CB8AC3E}">
        <p14:creationId xmlns:p14="http://schemas.microsoft.com/office/powerpoint/2010/main" val="330798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t>Economic operators can search contract notices using a</a:t>
            </a:r>
            <a:br>
              <a:rPr lang="en-US" sz="3200" i="1" dirty="0"/>
            </a:br>
            <a:r>
              <a:rPr lang="en-US" sz="3200" i="1" dirty="0"/>
              <a:t>set of search criteria</a:t>
            </a:r>
            <a:endParaRPr lang="en-US" sz="3200" dirty="0"/>
          </a:p>
        </p:txBody>
      </p:sp>
      <p:sp>
        <p:nvSpPr>
          <p:cNvPr id="3" name="Content Placeholder 2"/>
          <p:cNvSpPr>
            <a:spLocks noGrp="1"/>
          </p:cNvSpPr>
          <p:nvPr>
            <p:ph sz="quarter" idx="13"/>
          </p:nvPr>
        </p:nvSpPr>
        <p:spPr/>
        <p:txBody>
          <a:bodyPr>
            <a:normAutofit fontScale="62500" lnSpcReduction="20000"/>
          </a:bodyPr>
          <a:lstStyle/>
          <a:p>
            <a:r>
              <a:rPr lang="en-US" dirty="0"/>
              <a:t>this practice support advanced search with at least the following searchable</a:t>
            </a:r>
          </a:p>
          <a:p>
            <a:r>
              <a:rPr lang="en-US" dirty="0"/>
              <a:t>criteria:</a:t>
            </a:r>
          </a:p>
          <a:p>
            <a:r>
              <a:rPr lang="en-US" dirty="0"/>
              <a:t>- the name of the contracting authority</a:t>
            </a:r>
          </a:p>
          <a:p>
            <a:r>
              <a:rPr lang="en-US" dirty="0"/>
              <a:t>- the object of the contract</a:t>
            </a:r>
          </a:p>
          <a:p>
            <a:r>
              <a:rPr lang="en-US" dirty="0"/>
              <a:t>- the type of contract (goods, services, or works)</a:t>
            </a:r>
          </a:p>
          <a:p>
            <a:r>
              <a:rPr lang="en-US" dirty="0"/>
              <a:t>- the publication date</a:t>
            </a:r>
          </a:p>
          <a:p>
            <a:r>
              <a:rPr lang="en-US" dirty="0"/>
              <a:t>- the submission deadline</a:t>
            </a:r>
          </a:p>
          <a:p>
            <a:r>
              <a:rPr lang="en-US" dirty="0"/>
              <a:t>- the place of delivery</a:t>
            </a:r>
          </a:p>
          <a:p>
            <a:r>
              <a:rPr lang="en-US" dirty="0"/>
              <a:t>- the contract value</a:t>
            </a:r>
          </a:p>
          <a:p>
            <a:pPr marL="0" indent="0">
              <a:buNone/>
            </a:pPr>
            <a:r>
              <a:rPr lang="en-US" dirty="0" smtClean="0"/>
              <a:t>-This </a:t>
            </a:r>
            <a:r>
              <a:rPr lang="en-US" dirty="0"/>
              <a:t>way , it is possible for economic operators to easily find contract notices.</a:t>
            </a:r>
            <a:endParaRPr lang="en-US" dirty="0"/>
          </a:p>
        </p:txBody>
      </p:sp>
    </p:spTree>
    <p:extLst>
      <p:ext uri="{BB962C8B-B14F-4D97-AF65-F5344CB8AC3E}">
        <p14:creationId xmlns:p14="http://schemas.microsoft.com/office/powerpoint/2010/main" val="9011900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1768</TotalTime>
  <Words>1285</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Narrow</vt:lpstr>
      <vt:lpstr>Impact</vt:lpstr>
      <vt:lpstr>Main Event</vt:lpstr>
      <vt:lpstr>Electronic – Government Procurement (E-GP) System </vt:lpstr>
      <vt:lpstr>liberia Government To Set Up an E-procurement System </vt:lpstr>
      <vt:lpstr>How does it Solve Existing Challenges</vt:lpstr>
      <vt:lpstr>Benefits of e-GP </vt:lpstr>
      <vt:lpstr>some modules &amp; impact of E-Procurement</vt:lpstr>
      <vt:lpstr>Platforms automatically transmit all their notices to a single point of access for publication</vt:lpstr>
      <vt:lpstr>Economic operators complete their registration on a platform by clicking an activation link sent by email</vt:lpstr>
      <vt:lpstr>Economic operators can use a username and a password to log in to a platform</vt:lpstr>
      <vt:lpstr>Economic operators can search contract notices using a set of search criteria</vt:lpstr>
      <vt:lpstr>Economic operators can evaluate whether tender specifications are relevant for them based on information available in contract notices</vt:lpstr>
      <vt:lpstr>Economic operators are notified of any changes to tender specifications</vt:lpstr>
      <vt:lpstr>Contracting authorities can re-use information contained in their profile or in previous notices to create contract notices, tender specifications and award notices</vt:lpstr>
      <vt:lpstr>Economic operators can choose to manually or electronically sign a submission report containing the hash value of each submitted document</vt:lpstr>
      <vt:lpstr>More features</vt:lpstr>
      <vt:lpstr>Countries that implemented E-Gp !!</vt:lpstr>
      <vt:lpstr>E-procurement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E-Procurement  in liberia</dc:title>
  <dc:creator>Tenkpinou TH. Hessou</dc:creator>
  <cp:lastModifiedBy>Tenkpinou TH. Hessou</cp:lastModifiedBy>
  <cp:revision>35</cp:revision>
  <dcterms:created xsi:type="dcterms:W3CDTF">2019-05-24T10:30:11Z</dcterms:created>
  <dcterms:modified xsi:type="dcterms:W3CDTF">2019-05-29T12:14:11Z</dcterms:modified>
</cp:coreProperties>
</file>